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310" r:id="rId3"/>
    <p:sldId id="321" r:id="rId4"/>
    <p:sldId id="322" r:id="rId5"/>
    <p:sldId id="332" r:id="rId6"/>
    <p:sldId id="320" r:id="rId7"/>
    <p:sldId id="323" r:id="rId8"/>
    <p:sldId id="324" r:id="rId9"/>
    <p:sldId id="326" r:id="rId10"/>
    <p:sldId id="327" r:id="rId11"/>
    <p:sldId id="325" r:id="rId12"/>
    <p:sldId id="328" r:id="rId13"/>
    <p:sldId id="329" r:id="rId14"/>
    <p:sldId id="330" r:id="rId15"/>
    <p:sldId id="333" r:id="rId16"/>
    <p:sldId id="315" r:id="rId17"/>
    <p:sldId id="316" r:id="rId18"/>
    <p:sldId id="317" r:id="rId19"/>
    <p:sldId id="334" r:id="rId20"/>
    <p:sldId id="335" r:id="rId21"/>
    <p:sldId id="336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29" autoAdjust="0"/>
  </p:normalViewPr>
  <p:slideViewPr>
    <p:cSldViewPr showGuides="1">
      <p:cViewPr varScale="1">
        <p:scale>
          <a:sx n="131" d="100"/>
          <a:sy n="131" d="100"/>
        </p:scale>
        <p:origin x="132" y="24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7/17/2023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5780" y="764704"/>
            <a:ext cx="8229600" cy="2895600"/>
          </a:xfrm>
        </p:spPr>
        <p:txBody>
          <a:bodyPr/>
          <a:lstStyle/>
          <a:p>
            <a:r>
              <a:rPr lang="en-US" dirty="0"/>
              <a:t>Classification of Vertebral Body Fractures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5780" y="3660304"/>
            <a:ext cx="9073008" cy="1296144"/>
          </a:xfrm>
        </p:spPr>
        <p:txBody>
          <a:bodyPr/>
          <a:lstStyle/>
          <a:p>
            <a:r>
              <a:rPr lang="it-IT" dirty="0"/>
              <a:t>Dr karen billington</a:t>
            </a:r>
          </a:p>
          <a:p>
            <a:r>
              <a:rPr lang="it-IT" dirty="0"/>
              <a:t>Consultant Radiologist, Te whetu ORA Auckland</a:t>
            </a:r>
          </a:p>
          <a:p>
            <a:r>
              <a:rPr lang="it-IT" dirty="0"/>
              <a:t>Musculoskeletal Radiologist, Auckland Radiology Group</a:t>
            </a:r>
          </a:p>
        </p:txBody>
      </p:sp>
      <p:pic>
        <p:nvPicPr>
          <p:cNvPr id="1026" name="Picture 2" descr="https://irad.arg.co.nz/cfr/apps/Themes/2021-07-14-22-22-10-2/ARG/logo.gif">
            <a:extLst>
              <a:ext uri="{FF2B5EF4-FFF2-40B4-BE49-F238E27FC236}">
                <a16:creationId xmlns:a16="http://schemas.microsoft.com/office/drawing/2014/main" id="{4927AD3F-5E64-4CEF-A4B4-EF89742C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572" y="5698274"/>
            <a:ext cx="4654577" cy="11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 Whatu Ora – Health New Zealand Te Toka Tumai Auckland : Healthpoint">
            <a:extLst>
              <a:ext uri="{FF2B5EF4-FFF2-40B4-BE49-F238E27FC236}">
                <a16:creationId xmlns:a16="http://schemas.microsoft.com/office/drawing/2014/main" id="{C2A7708C-8079-48D9-97AF-6C0292E6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30100"/>
            <a:ext cx="3214092" cy="11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radiologyassistant.nl/assets/spine-injury-tlics-classification/a548ac011b1f9a_1.jpg">
            <a:extLst>
              <a:ext uri="{FF2B5EF4-FFF2-40B4-BE49-F238E27FC236}">
                <a16:creationId xmlns:a16="http://schemas.microsoft.com/office/drawing/2014/main" id="{5CB16429-E2B4-4E15-8571-285FE7A03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756" y="188640"/>
            <a:ext cx="4680520" cy="63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radiologyassistant.nl/assets/spine-injury-tlics-classification/a548ac036c17e0_1b.jpg">
            <a:extLst>
              <a:ext uri="{FF2B5EF4-FFF2-40B4-BE49-F238E27FC236}">
                <a16:creationId xmlns:a16="http://schemas.microsoft.com/office/drawing/2014/main" id="{0077B073-E6C2-4FE0-8B09-857F7213D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2324" y="188640"/>
            <a:ext cx="5616624" cy="63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B76D-75AD-4F41-B918-1871AE53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52399"/>
            <a:ext cx="9144001" cy="1371600"/>
          </a:xfrm>
        </p:spPr>
        <p:txBody>
          <a:bodyPr/>
          <a:lstStyle/>
          <a:p>
            <a:r>
              <a:rPr lang="en-US" dirty="0"/>
              <a:t>Osteoporotic vs pathological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18B44-28ED-48B6-B465-488A4036D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160" y="1916832"/>
            <a:ext cx="5848275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- no bony destruction</a:t>
            </a:r>
          </a:p>
          <a:p>
            <a:pPr marL="0" indent="0">
              <a:buNone/>
            </a:pPr>
            <a:r>
              <a:rPr lang="en-US" dirty="0"/>
              <a:t> - preserved fatty bone marrow signal on MRI</a:t>
            </a:r>
          </a:p>
          <a:p>
            <a:pPr marL="0" indent="0">
              <a:buNone/>
            </a:pPr>
            <a:r>
              <a:rPr lang="en-US" dirty="0"/>
              <a:t> - low signal band indicating a fracture line</a:t>
            </a:r>
          </a:p>
          <a:p>
            <a:pPr marL="0" indent="0">
              <a:buNone/>
            </a:pPr>
            <a:r>
              <a:rPr lang="en-US" dirty="0"/>
              <a:t> - retropulsion, not posterior bulging</a:t>
            </a:r>
          </a:p>
          <a:p>
            <a:pPr marL="0" indent="0">
              <a:buNone/>
            </a:pPr>
            <a:r>
              <a:rPr lang="en-US" dirty="0"/>
              <a:t> - multiple compression fractures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  <a:r>
              <a:rPr lang="en-US" dirty="0" err="1"/>
              <a:t>favour</a:t>
            </a:r>
            <a:r>
              <a:rPr lang="en-US" dirty="0"/>
              <a:t> a benign compression fracture</a:t>
            </a:r>
            <a:endParaRPr lang="en-NZ" dirty="0"/>
          </a:p>
        </p:txBody>
      </p:sp>
      <p:pic>
        <p:nvPicPr>
          <p:cNvPr id="6146" name="Picture 2" descr="Healthcare | Free Full-Text | Multidisciplinary Care of a Vertebral Fracture  in a Patient with Hematopoietic Stem Cell Transplant: Safety  Appropriateness in Interventional Pain Management and Rehabilitation  Considerations">
            <a:extLst>
              <a:ext uri="{FF2B5EF4-FFF2-40B4-BE49-F238E27FC236}">
                <a16:creationId xmlns:a16="http://schemas.microsoft.com/office/drawing/2014/main" id="{EFB5E2C6-6C9F-4620-BBA5-DFD5556E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915" y="0"/>
            <a:ext cx="5037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5E25-41B2-451A-86B1-51921A9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Radiographs</a:t>
            </a:r>
            <a:endParaRPr lang="en-NZ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3797-A283-4764-AE38-DC806E46A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Inexpensive</a:t>
            </a:r>
          </a:p>
          <a:p>
            <a:r>
              <a:rPr lang="en-US" dirty="0"/>
              <a:t>Widely available</a:t>
            </a:r>
          </a:p>
          <a:p>
            <a:r>
              <a:rPr lang="en-US" dirty="0"/>
              <a:t>Quick to perform, therefore well tolerated</a:t>
            </a:r>
          </a:p>
          <a:p>
            <a:r>
              <a:rPr lang="en-US" dirty="0"/>
              <a:t>Low radiation dose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05FF6-793A-4482-BB94-BEBECD73B0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Limited bony detail, diminished by:</a:t>
            </a:r>
          </a:p>
          <a:p>
            <a:pPr marL="0" indent="0">
              <a:buNone/>
            </a:pPr>
            <a:r>
              <a:rPr lang="en-US" dirty="0"/>
              <a:t> - increased body habitus</a:t>
            </a:r>
          </a:p>
          <a:p>
            <a:pPr marL="0" indent="0">
              <a:buNone/>
            </a:pPr>
            <a:r>
              <a:rPr lang="en-US" dirty="0"/>
              <a:t> - reduced bone density</a:t>
            </a:r>
          </a:p>
          <a:p>
            <a:r>
              <a:rPr lang="en-US" dirty="0"/>
              <a:t>Difficult to determine chronicity</a:t>
            </a:r>
          </a:p>
          <a:p>
            <a:r>
              <a:rPr lang="en-US" dirty="0"/>
              <a:t>Limited by patient position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15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5E25-41B2-451A-86B1-51921A9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CT</a:t>
            </a:r>
            <a:endParaRPr lang="en-NZ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3797-A283-4764-AE38-DC806E46A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out of hours </a:t>
            </a:r>
          </a:p>
          <a:p>
            <a:r>
              <a:rPr lang="en-US" dirty="0"/>
              <a:t>Takes less than 1 minute</a:t>
            </a:r>
          </a:p>
          <a:p>
            <a:r>
              <a:rPr lang="en-US" dirty="0"/>
              <a:t>Images can be reformatted in multiple planes and filters (bone, soft tissue, 3D)</a:t>
            </a:r>
          </a:p>
          <a:p>
            <a:r>
              <a:rPr lang="en-US" dirty="0"/>
              <a:t>No contrast needed</a:t>
            </a:r>
          </a:p>
          <a:p>
            <a:r>
              <a:rPr lang="en-US" dirty="0"/>
              <a:t>Dual energy CT and SPECT can help determine chronicity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05FF6-793A-4482-BB94-BEBECD73B0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can be degraded by movement or breathing</a:t>
            </a:r>
          </a:p>
          <a:p>
            <a:r>
              <a:rPr lang="en-US" dirty="0"/>
              <a:t>Higher radiation dose than radiographs</a:t>
            </a:r>
          </a:p>
          <a:p>
            <a:r>
              <a:rPr lang="en-US" dirty="0"/>
              <a:t>Soft tissue detail of cord, epidural space and nerve roots is limited</a:t>
            </a:r>
          </a:p>
          <a:p>
            <a:r>
              <a:rPr lang="en-US" dirty="0"/>
              <a:t>Can miss subtle fractures if patient is very </a:t>
            </a:r>
            <a:r>
              <a:rPr lang="en-US" dirty="0" err="1"/>
              <a:t>osteopenic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5E25-41B2-451A-86B1-51921A9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MRI</a:t>
            </a:r>
            <a:endParaRPr lang="en-NZ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3797-A283-4764-AE38-DC806E46A8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Limited out of hours availability</a:t>
            </a:r>
          </a:p>
          <a:p>
            <a:r>
              <a:rPr lang="en-US" dirty="0"/>
              <a:t>Excellent soft tissue detail</a:t>
            </a:r>
          </a:p>
          <a:p>
            <a:r>
              <a:rPr lang="en-US" dirty="0"/>
              <a:t>No contrast needed</a:t>
            </a:r>
          </a:p>
          <a:p>
            <a:r>
              <a:rPr lang="en-US" dirty="0"/>
              <a:t>Can establish chronicity</a:t>
            </a:r>
          </a:p>
          <a:p>
            <a:r>
              <a:rPr lang="en-US" dirty="0"/>
              <a:t>Can help determine benign vs pathological</a:t>
            </a:r>
          </a:p>
          <a:p>
            <a:r>
              <a:rPr lang="en-US" dirty="0"/>
              <a:t>No radiation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05FF6-793A-4482-BB94-BEBECD73B0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can be degraded by movement or breathing</a:t>
            </a:r>
          </a:p>
          <a:p>
            <a:r>
              <a:rPr lang="en-US" dirty="0"/>
              <a:t>Takes 20-30 minutes</a:t>
            </a:r>
          </a:p>
        </p:txBody>
      </p:sp>
    </p:spTree>
    <p:extLst>
      <p:ext uri="{BB962C8B-B14F-4D97-AF65-F5344CB8AC3E}">
        <p14:creationId xmlns:p14="http://schemas.microsoft.com/office/powerpoint/2010/main" val="539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605C-F2B1-46D9-8CBF-852E41D6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4" y="0"/>
            <a:ext cx="11305255" cy="119675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Measuring vertebral body height loss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596F9-ACCA-4326-ADC0-5D6A6FFAA8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% vertebral body height loss =</a:t>
            </a:r>
          </a:p>
          <a:p>
            <a:pPr marL="0" indent="0">
              <a:buNone/>
            </a:pPr>
            <a:r>
              <a:rPr lang="en-US" sz="3600" dirty="0"/>
              <a:t>  </a:t>
            </a:r>
            <a:r>
              <a:rPr lang="en-US" sz="3600" u="sng" dirty="0"/>
              <a:t>A+C/2 – B</a:t>
            </a:r>
            <a:r>
              <a:rPr lang="en-US" sz="3600" dirty="0"/>
              <a:t>    x 100</a:t>
            </a:r>
            <a:endParaRPr lang="en-US" sz="3600" u="sng" dirty="0"/>
          </a:p>
          <a:p>
            <a:pPr marL="0" indent="0">
              <a:buNone/>
            </a:pPr>
            <a:r>
              <a:rPr lang="en-US" sz="3600" dirty="0"/>
              <a:t>     A+C/2</a:t>
            </a:r>
            <a:endParaRPr lang="en-NZ" sz="3600" u="sng" dirty="0"/>
          </a:p>
        </p:txBody>
      </p:sp>
      <p:pic>
        <p:nvPicPr>
          <p:cNvPr id="11266" name="Picture 2" descr="Classification and Radiological Diagnosis of Thoracolumbar Spine Fractures:  WFNS Spine Committee Recommendations">
            <a:extLst>
              <a:ext uri="{FF2B5EF4-FFF2-40B4-BE49-F238E27FC236}">
                <a16:creationId xmlns:a16="http://schemas.microsoft.com/office/drawing/2014/main" id="{4C626986-C941-4AF4-A899-AB803996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96752"/>
            <a:ext cx="4104456" cy="55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examples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BBB33-4C23-49B0-AF69-D8DEEC2F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61716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79A0E8-E992-4DC2-95B6-F9D8D118B943}"/>
              </a:ext>
            </a:extLst>
          </p:cNvPr>
          <p:cNvCxnSpPr/>
          <p:nvPr/>
        </p:nvCxnSpPr>
        <p:spPr>
          <a:xfrm>
            <a:off x="981844" y="3140968"/>
            <a:ext cx="720000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5CF28-77FE-416E-9B5A-B17C62495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092" y="0"/>
            <a:ext cx="309679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A701F-1F3E-45E0-848F-6D634EC99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040" y="0"/>
            <a:ext cx="3067601" cy="6842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B8106-55C4-4CDC-AF53-D1D37FA5F3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640" y="-1"/>
            <a:ext cx="2983443" cy="68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E87A3-C217-46EF-B9D2-F59AB37744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727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C9ABC-2B8B-444F-97D6-45D972FF7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5"/>
          <a:stretch/>
        </p:blipFill>
        <p:spPr>
          <a:xfrm>
            <a:off x="2872745" y="-22312"/>
            <a:ext cx="29523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BAD24-AEE8-4DCC-A9AE-BD77BE851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073" y="0"/>
            <a:ext cx="3009376" cy="6813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F9CB3-0EF0-4266-AC4E-D55FC864AB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8472082" y="-2104"/>
            <a:ext cx="3716743" cy="683779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9D696-3AFB-4A38-9134-C015C4E4899F}"/>
              </a:ext>
            </a:extLst>
          </p:cNvPr>
          <p:cNvCxnSpPr>
            <a:cxnSpLocks/>
          </p:cNvCxnSpPr>
          <p:nvPr/>
        </p:nvCxnSpPr>
        <p:spPr>
          <a:xfrm>
            <a:off x="261764" y="1556792"/>
            <a:ext cx="720080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D1AA94-F00F-430F-8328-FB2CC7750FE7}"/>
              </a:ext>
            </a:extLst>
          </p:cNvPr>
          <p:cNvCxnSpPr>
            <a:cxnSpLocks/>
          </p:cNvCxnSpPr>
          <p:nvPr/>
        </p:nvCxnSpPr>
        <p:spPr>
          <a:xfrm>
            <a:off x="2485157" y="908720"/>
            <a:ext cx="792088" cy="288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293961-451B-4874-A8FB-37194F8BBE6A}"/>
              </a:ext>
            </a:extLst>
          </p:cNvPr>
          <p:cNvCxnSpPr>
            <a:cxnSpLocks/>
          </p:cNvCxnSpPr>
          <p:nvPr/>
        </p:nvCxnSpPr>
        <p:spPr>
          <a:xfrm>
            <a:off x="2638028" y="3356992"/>
            <a:ext cx="792088" cy="360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FA437-0C52-4064-AD24-C49A6C3A6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55" y="0"/>
            <a:ext cx="3718148" cy="685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87859-3847-4F5A-9FD5-074A3A3DD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770" y="3031"/>
            <a:ext cx="3396983" cy="6854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EF9B37-FEEB-4F44-A6B3-006EF0CBF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8"/>
          <a:stretch/>
        </p:blipFill>
        <p:spPr>
          <a:xfrm>
            <a:off x="7923110" y="1"/>
            <a:ext cx="399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Anatomy</a:t>
            </a:r>
          </a:p>
          <a:p>
            <a:r>
              <a:rPr lang="en-US" sz="3600" dirty="0"/>
              <a:t>Terminology</a:t>
            </a:r>
          </a:p>
          <a:p>
            <a:r>
              <a:rPr lang="en-US" sz="3600" dirty="0"/>
              <a:t>Imaging modalities</a:t>
            </a:r>
          </a:p>
          <a:p>
            <a:r>
              <a:rPr lang="en-US" sz="3600" dirty="0"/>
              <a:t>Measuring fracture height loss</a:t>
            </a:r>
          </a:p>
          <a:p>
            <a:r>
              <a:rPr lang="en-US" sz="3600" dirty="0"/>
              <a:t>Case examples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4D442A-8211-4CE9-84E1-B51FEA46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04"/>
            <a:ext cx="2998069" cy="6856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ECC6E-83D6-4D40-B64D-136B1E183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988" y="1141"/>
            <a:ext cx="2880320" cy="6856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72E69-EB84-4414-8A91-7DBDC71C9B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268" y="0"/>
            <a:ext cx="2751260" cy="684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F9F565-DFEB-4353-9A6D-57C372D7BD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532" y="1"/>
            <a:ext cx="3024336" cy="6873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A0DB94-91DD-4A16-8C8D-F06764650D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2804" y="0"/>
            <a:ext cx="2580369" cy="68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55F572-E9D3-4902-8B72-1D5377C4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 summary…</a:t>
            </a:r>
            <a:endParaRPr lang="en-NZ" sz="5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EC5A7-205F-438B-8C3D-1476B3D1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972599" cy="2964161"/>
          </a:xfrm>
        </p:spPr>
        <p:txBody>
          <a:bodyPr>
            <a:noAutofit/>
          </a:bodyPr>
          <a:lstStyle/>
          <a:p>
            <a:r>
              <a:rPr lang="en-US" sz="3200" dirty="0"/>
              <a:t>Clinical history is critical to help interpret images</a:t>
            </a:r>
          </a:p>
          <a:p>
            <a:r>
              <a:rPr lang="en-US" sz="3200" dirty="0"/>
              <a:t>Compare with previous imaging</a:t>
            </a:r>
          </a:p>
          <a:p>
            <a:r>
              <a:rPr lang="en-US" sz="3200" dirty="0"/>
              <a:t>CT and MRI can be used as problem solvers</a:t>
            </a:r>
          </a:p>
          <a:p>
            <a:r>
              <a:rPr lang="en-US" sz="3200" dirty="0"/>
              <a:t>If unsure, please come speak to a radiologist. We’re happy to help.</a:t>
            </a:r>
            <a:endParaRPr lang="en-NZ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B505A-E66A-4EF0-81B0-8228032CF95E}"/>
              </a:ext>
            </a:extLst>
          </p:cNvPr>
          <p:cNvSpPr txBox="1"/>
          <p:nvPr/>
        </p:nvSpPr>
        <p:spPr>
          <a:xfrm>
            <a:off x="3718148" y="508518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19936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FCB5-2F07-49EC-B1A1-43ECCD9D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Anatomy of the Spine</a:t>
            </a:r>
            <a:endParaRPr lang="en-NZ" sz="5400" dirty="0"/>
          </a:p>
        </p:txBody>
      </p:sp>
      <p:pic>
        <p:nvPicPr>
          <p:cNvPr id="2050" name="Picture 2" descr="PDF] Normal Anatomy of the Spine : What You Need to Know | Semantic Scholar">
            <a:extLst>
              <a:ext uri="{FF2B5EF4-FFF2-40B4-BE49-F238E27FC236}">
                <a16:creationId xmlns:a16="http://schemas.microsoft.com/office/drawing/2014/main" id="{D2CD4E6D-B1B9-4CCC-A826-6F5A4F37F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6060" y="1700808"/>
            <a:ext cx="630870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C9B0-01CB-4ED0-9665-99732A2D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Anatomy of the Spine</a:t>
            </a:r>
            <a:endParaRPr lang="en-NZ" sz="5400" dirty="0"/>
          </a:p>
        </p:txBody>
      </p:sp>
      <p:pic>
        <p:nvPicPr>
          <p:cNvPr id="3074" name="Picture 2" descr="Coronal CT scan of the lumbar spine shows spinal column and vertebrae. Note to position of conus medullaris and cauda equina in spinal canal.">
            <a:extLst>
              <a:ext uri="{FF2B5EF4-FFF2-40B4-BE49-F238E27FC236}">
                <a16:creationId xmlns:a16="http://schemas.microsoft.com/office/drawing/2014/main" id="{EA4CED42-597C-474F-8F4D-BE8D9272F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212" y="1412776"/>
            <a:ext cx="3096344" cy="52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eekymedics.com/wp-content/uploads/2021/06/denis_columns.jpg">
            <a:extLst>
              <a:ext uri="{FF2B5EF4-FFF2-40B4-BE49-F238E27FC236}">
                <a16:creationId xmlns:a16="http://schemas.microsoft.com/office/drawing/2014/main" id="{BAF635C0-03FA-4E89-B6B3-90F4966D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913" y="533400"/>
            <a:ext cx="10184059" cy="51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Terminology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396535" cy="447632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Wedge compression fracture</a:t>
            </a:r>
          </a:p>
          <a:p>
            <a:pPr marL="0" indent="0">
              <a:buNone/>
            </a:pPr>
            <a:r>
              <a:rPr lang="en-US" sz="3600" dirty="0"/>
              <a:t> - </a:t>
            </a:r>
            <a:r>
              <a:rPr lang="en-US" dirty="0"/>
              <a:t>fracture of the vertebral body involving one endplate but not the posterior wall</a:t>
            </a:r>
          </a:p>
          <a:p>
            <a:r>
              <a:rPr lang="en-US" sz="3600" dirty="0"/>
              <a:t>Split fracture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dirty="0"/>
              <a:t> - involvement of both endplates but not the posterior wall</a:t>
            </a:r>
          </a:p>
          <a:p>
            <a:r>
              <a:rPr lang="en-US" sz="3600" dirty="0"/>
              <a:t>Burst fracture</a:t>
            </a:r>
          </a:p>
          <a:p>
            <a:pPr marL="0" indent="0">
              <a:buNone/>
            </a:pPr>
            <a:r>
              <a:rPr lang="en-US" dirty="0"/>
              <a:t> - involvement of one (incomplete) or both (complete) endplates and the posterior wall</a:t>
            </a:r>
          </a:p>
        </p:txBody>
      </p:sp>
    </p:spTree>
    <p:extLst>
      <p:ext uri="{BB962C8B-B14F-4D97-AF65-F5344CB8AC3E}">
        <p14:creationId xmlns:p14="http://schemas.microsoft.com/office/powerpoint/2010/main" val="16192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od-images-static.radiopaedia.org/images/55819766/0._jumbo.jpeg">
            <a:extLst>
              <a:ext uri="{FF2B5EF4-FFF2-40B4-BE49-F238E27FC236}">
                <a16:creationId xmlns:a16="http://schemas.microsoft.com/office/drawing/2014/main" id="{7B350869-FFE2-44EF-8BBE-F113C3AC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48" y="0"/>
            <a:ext cx="4573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A9EC1-BC07-4E99-A2FA-59FE76B2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261" y="764704"/>
            <a:ext cx="7200799" cy="5255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Genant</a:t>
            </a:r>
            <a:r>
              <a:rPr lang="en-US" sz="4400" dirty="0"/>
              <a:t> Classification of Vertebral Fractures</a:t>
            </a:r>
          </a:p>
          <a:p>
            <a:r>
              <a:rPr lang="en-US" sz="3200" dirty="0"/>
              <a:t>Grade 0: normal</a:t>
            </a:r>
          </a:p>
          <a:p>
            <a:r>
              <a:rPr lang="en-US" sz="3200" dirty="0"/>
              <a:t>Grade 1: mild, &lt;25% loss of height</a:t>
            </a:r>
          </a:p>
          <a:p>
            <a:r>
              <a:rPr lang="en-US" sz="3200" dirty="0"/>
              <a:t>Grade 2: moderate, 25-40% loss of height</a:t>
            </a:r>
          </a:p>
          <a:p>
            <a:r>
              <a:rPr lang="en-US" sz="3200" dirty="0"/>
              <a:t>Grade 3: severe, &gt;40% loss of height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8247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84468-D407-4BF7-9ECD-B3788FCE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341378"/>
            <a:ext cx="9144001" cy="1371600"/>
          </a:xfrm>
        </p:spPr>
        <p:txBody>
          <a:bodyPr>
            <a:normAutofit/>
          </a:bodyPr>
          <a:lstStyle/>
          <a:p>
            <a:r>
              <a:rPr lang="en-US" sz="5400" dirty="0"/>
              <a:t>Acute vs chronic</a:t>
            </a:r>
            <a:endParaRPr lang="en-NZ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B0958-88C3-489F-B01B-94B1333EE7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- Clinical history</a:t>
            </a:r>
          </a:p>
          <a:p>
            <a:pPr marL="0" indent="0">
              <a:buNone/>
            </a:pPr>
            <a:r>
              <a:rPr lang="en-US" dirty="0"/>
              <a:t> - Previous imaging</a:t>
            </a:r>
          </a:p>
          <a:p>
            <a:pPr marL="0" indent="0">
              <a:buNone/>
            </a:pPr>
            <a:r>
              <a:rPr lang="en-US" dirty="0"/>
              <a:t> - Cortical disruption</a:t>
            </a:r>
          </a:p>
          <a:p>
            <a:pPr marL="0" indent="0">
              <a:buNone/>
            </a:pPr>
            <a:r>
              <a:rPr lang="en-US" dirty="0"/>
              <a:t> - Trabecular impaction</a:t>
            </a:r>
          </a:p>
          <a:p>
            <a:pPr marL="0" indent="0">
              <a:buNone/>
            </a:pPr>
            <a:r>
              <a:rPr lang="en-US" dirty="0"/>
              <a:t> - MRI: marrow </a:t>
            </a:r>
            <a:r>
              <a:rPr lang="en-US" dirty="0" err="1"/>
              <a:t>oedema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dirty="0" err="1"/>
              <a:t>Scintigriphy</a:t>
            </a:r>
            <a:r>
              <a:rPr lang="en-US" dirty="0"/>
              <a:t>: increased tracer uptake </a:t>
            </a:r>
          </a:p>
          <a:p>
            <a:endParaRPr lang="en-NZ" dirty="0"/>
          </a:p>
        </p:txBody>
      </p:sp>
      <p:pic>
        <p:nvPicPr>
          <p:cNvPr id="5122" name="Picture 2" descr="https://prod-images-static.radiopaedia.org/images/22845575/38b1d2d2eb6a8ae2514e80aef876be_big_gallery.jpeg">
            <a:extLst>
              <a:ext uri="{FF2B5EF4-FFF2-40B4-BE49-F238E27FC236}">
                <a16:creationId xmlns:a16="http://schemas.microsoft.com/office/drawing/2014/main" id="{E62343EA-853C-49CB-B7A3-C794A84D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544" y="548680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adiologyassistant.nl/img/containers/main/spine-injury-tlics-classification/a549ffd712a643_10a-single-compression.jpg/42851dc914db105edf077758743b244a.jpg">
            <a:extLst>
              <a:ext uri="{FF2B5EF4-FFF2-40B4-BE49-F238E27FC236}">
                <a16:creationId xmlns:a16="http://schemas.microsoft.com/office/drawing/2014/main" id="{6B68F629-4EDB-4D42-8784-1525C984E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812" y="908719"/>
            <a:ext cx="4608512" cy="51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adiologyassistant.nl/img/containers/main/spine-injury-tlics-classification/a549ffd712a643_10a-single-compression.jpg/42851dc914db105edf077758743b244a.jpg">
            <a:extLst>
              <a:ext uri="{FF2B5EF4-FFF2-40B4-BE49-F238E27FC236}">
                <a16:creationId xmlns:a16="http://schemas.microsoft.com/office/drawing/2014/main" id="{EC9959ED-8E10-42C3-8899-7494BF51E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0355" y="918807"/>
            <a:ext cx="4248473" cy="51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153</TotalTime>
  <Words>427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Digital Blue Tunnel 16x9</vt:lpstr>
      <vt:lpstr>Classification of Vertebral Body Fractures</vt:lpstr>
      <vt:lpstr>Outline</vt:lpstr>
      <vt:lpstr>Anatomy of the Spine</vt:lpstr>
      <vt:lpstr>Anatomy of the Spine</vt:lpstr>
      <vt:lpstr>PowerPoint Presentation</vt:lpstr>
      <vt:lpstr>Terminology</vt:lpstr>
      <vt:lpstr>PowerPoint Presentation</vt:lpstr>
      <vt:lpstr>Acute vs chronic</vt:lpstr>
      <vt:lpstr>PowerPoint Presentation</vt:lpstr>
      <vt:lpstr>PowerPoint Presentation</vt:lpstr>
      <vt:lpstr>Osteoporotic vs pathological</vt:lpstr>
      <vt:lpstr>Radiographs</vt:lpstr>
      <vt:lpstr>CT</vt:lpstr>
      <vt:lpstr>MRI</vt:lpstr>
      <vt:lpstr>Measuring vertebral body height loss</vt:lpstr>
      <vt:lpstr>Case examples</vt:lpstr>
      <vt:lpstr>PowerPoint Presentation</vt:lpstr>
      <vt:lpstr>PowerPoint Presentation</vt:lpstr>
      <vt:lpstr>PowerPoint Presentation</vt:lpstr>
      <vt:lpstr>PowerPoint Presentation</vt:lpstr>
      <vt:lpstr>In summary…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Vertebral Body Fractures</dc:title>
  <dc:creator>Karen Billington</dc:creator>
  <cp:lastModifiedBy>Stewart Fleming</cp:lastModifiedBy>
  <cp:revision>22</cp:revision>
  <dcterms:created xsi:type="dcterms:W3CDTF">2023-04-30T01:45:58Z</dcterms:created>
  <dcterms:modified xsi:type="dcterms:W3CDTF">2023-07-17T03:15:29Z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