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418" r:id="rId4"/>
    <p:sldId id="422" r:id="rId5"/>
    <p:sldId id="423" r:id="rId6"/>
    <p:sldId id="420" r:id="rId7"/>
    <p:sldId id="294" r:id="rId8"/>
    <p:sldId id="295" r:id="rId9"/>
    <p:sldId id="421" r:id="rId10"/>
    <p:sldId id="257" r:id="rId11"/>
    <p:sldId id="383" r:id="rId12"/>
    <p:sldId id="300" r:id="rId13"/>
    <p:sldId id="424" r:id="rId14"/>
    <p:sldId id="274" r:id="rId15"/>
    <p:sldId id="425" r:id="rId16"/>
    <p:sldId id="426" r:id="rId17"/>
    <p:sldId id="409" r:id="rId18"/>
    <p:sldId id="410" r:id="rId19"/>
    <p:sldId id="411" r:id="rId20"/>
    <p:sldId id="376" r:id="rId21"/>
    <p:sldId id="377" r:id="rId22"/>
    <p:sldId id="299" r:id="rId23"/>
    <p:sldId id="427" r:id="rId24"/>
    <p:sldId id="428" r:id="rId2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155D2F-3521-4F95-AF9E-6E557B7190BD}" v="200" dt="2023-05-03T08:37:07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7" autoAdjust="0"/>
    <p:restoredTop sz="94660"/>
  </p:normalViewPr>
  <p:slideViewPr>
    <p:cSldViewPr>
      <p:cViewPr varScale="1">
        <p:scale>
          <a:sx n="86" d="100"/>
          <a:sy n="86" d="100"/>
        </p:scale>
        <p:origin x="120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ita Pascual" userId="92a7fad14eb66d1b" providerId="LiveId" clId="{AC155D2F-3521-4F95-AF9E-6E557B7190BD}"/>
    <pc:docChg chg="custSel addSld delSld modSld sldOrd">
      <pc:chgData name="Juanita Pascual" userId="92a7fad14eb66d1b" providerId="LiveId" clId="{AC155D2F-3521-4F95-AF9E-6E557B7190BD}" dt="2023-05-03T08:40:07.834" v="2301" actId="20577"/>
      <pc:docMkLst>
        <pc:docMk/>
      </pc:docMkLst>
      <pc:sldChg chg="addSp modSp mod setBg">
        <pc:chgData name="Juanita Pascual" userId="92a7fad14eb66d1b" providerId="LiveId" clId="{AC155D2F-3521-4F95-AF9E-6E557B7190BD}" dt="2023-05-03T08:12:24.628" v="1576" actId="27636"/>
        <pc:sldMkLst>
          <pc:docMk/>
          <pc:sldMk cId="0" sldId="256"/>
        </pc:sldMkLst>
        <pc:spChg chg="mod">
          <ac:chgData name="Juanita Pascual" userId="92a7fad14eb66d1b" providerId="LiveId" clId="{AC155D2F-3521-4F95-AF9E-6E557B7190BD}" dt="2023-05-03T06:57:42.257" v="2" actId="26606"/>
          <ac:spMkLst>
            <pc:docMk/>
            <pc:sldMk cId="0" sldId="256"/>
            <ac:spMk id="2050" creationId="{E71AEF84-E38B-4D5E-BA0B-366A401632C8}"/>
          </ac:spMkLst>
        </pc:spChg>
        <pc:spChg chg="mod">
          <ac:chgData name="Juanita Pascual" userId="92a7fad14eb66d1b" providerId="LiveId" clId="{AC155D2F-3521-4F95-AF9E-6E557B7190BD}" dt="2023-05-03T08:12:24.628" v="1576" actId="27636"/>
          <ac:spMkLst>
            <pc:docMk/>
            <pc:sldMk cId="0" sldId="256"/>
            <ac:spMk id="2052" creationId="{53B68103-13CC-401A-A920-F3EB11CDA716}"/>
          </ac:spMkLst>
        </pc:spChg>
        <pc:spChg chg="mod ord">
          <ac:chgData name="Juanita Pascual" userId="92a7fad14eb66d1b" providerId="LiveId" clId="{AC155D2F-3521-4F95-AF9E-6E557B7190BD}" dt="2023-05-03T06:58:03.245" v="5" actId="14100"/>
          <ac:spMkLst>
            <pc:docMk/>
            <pc:sldMk cId="0" sldId="256"/>
            <ac:spMk id="2053" creationId="{018F8C1D-F6AD-4C87-9245-913BCE0DFEFF}"/>
          </ac:spMkLst>
        </pc:spChg>
        <pc:spChg chg="add">
          <ac:chgData name="Juanita Pascual" userId="92a7fad14eb66d1b" providerId="LiveId" clId="{AC155D2F-3521-4F95-AF9E-6E557B7190BD}" dt="2023-05-03T06:57:42.257" v="2" actId="26606"/>
          <ac:spMkLst>
            <pc:docMk/>
            <pc:sldMk cId="0" sldId="256"/>
            <ac:spMk id="2058" creationId="{8A94871E-96FC-4ADE-815B-41A636E34F1A}"/>
          </ac:spMkLst>
        </pc:spChg>
        <pc:spChg chg="add">
          <ac:chgData name="Juanita Pascual" userId="92a7fad14eb66d1b" providerId="LiveId" clId="{AC155D2F-3521-4F95-AF9E-6E557B7190BD}" dt="2023-05-03T06:57:42.257" v="2" actId="26606"/>
          <ac:spMkLst>
            <pc:docMk/>
            <pc:sldMk cId="0" sldId="256"/>
            <ac:spMk id="2060" creationId="{3FCFB1DE-0B7E-48CC-BA90-B2AB0889F9D6}"/>
          </ac:spMkLst>
        </pc:spChg>
        <pc:picChg chg="add mod">
          <ac:chgData name="Juanita Pascual" userId="92a7fad14eb66d1b" providerId="LiveId" clId="{AC155D2F-3521-4F95-AF9E-6E557B7190BD}" dt="2023-05-03T06:57:42.257" v="2" actId="26606"/>
          <ac:picMkLst>
            <pc:docMk/>
            <pc:sldMk cId="0" sldId="256"/>
            <ac:picMk id="2" creationId="{E0C36146-30DB-7DD8-1B6E-9D62E2508F79}"/>
          </ac:picMkLst>
        </pc:picChg>
      </pc:sldChg>
      <pc:sldChg chg="modSp add del mod">
        <pc:chgData name="Juanita Pascual" userId="92a7fad14eb66d1b" providerId="LiveId" clId="{AC155D2F-3521-4F95-AF9E-6E557B7190BD}" dt="2023-05-03T08:15:57.164" v="1727" actId="20577"/>
        <pc:sldMkLst>
          <pc:docMk/>
          <pc:sldMk cId="0" sldId="257"/>
        </pc:sldMkLst>
        <pc:spChg chg="mod">
          <ac:chgData name="Juanita Pascual" userId="92a7fad14eb66d1b" providerId="LiveId" clId="{AC155D2F-3521-4F95-AF9E-6E557B7190BD}" dt="2023-05-03T08:15:33.959" v="1691" actId="20577"/>
          <ac:spMkLst>
            <pc:docMk/>
            <pc:sldMk cId="0" sldId="257"/>
            <ac:spMk id="8194" creationId="{F63E359A-C620-3090-A88B-45C09F3BA2D2}"/>
          </ac:spMkLst>
        </pc:spChg>
        <pc:spChg chg="mod">
          <ac:chgData name="Juanita Pascual" userId="92a7fad14eb66d1b" providerId="LiveId" clId="{AC155D2F-3521-4F95-AF9E-6E557B7190BD}" dt="2023-05-03T08:15:45.036" v="1708" actId="20577"/>
          <ac:spMkLst>
            <pc:docMk/>
            <pc:sldMk cId="0" sldId="257"/>
            <ac:spMk id="8197" creationId="{A3FC5EF7-ADD3-9291-513A-E49EC8F558BC}"/>
          </ac:spMkLst>
        </pc:spChg>
        <pc:spChg chg="mod">
          <ac:chgData name="Juanita Pascual" userId="92a7fad14eb66d1b" providerId="LiveId" clId="{AC155D2F-3521-4F95-AF9E-6E557B7190BD}" dt="2023-05-03T08:15:57.164" v="1727" actId="20577"/>
          <ac:spMkLst>
            <pc:docMk/>
            <pc:sldMk cId="0" sldId="257"/>
            <ac:spMk id="8198" creationId="{FE1DA230-C31D-F8C1-6D58-E32C72275B4E}"/>
          </ac:spMkLst>
        </pc:spChg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58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59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60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61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63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64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68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71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72"/>
        </pc:sldMkLst>
      </pc:sldChg>
      <pc:sldChg chg="addSp delSp modSp add mod">
        <pc:chgData name="Juanita Pascual" userId="92a7fad14eb66d1b" providerId="LiveId" clId="{AC155D2F-3521-4F95-AF9E-6E557B7190BD}" dt="2023-05-03T07:55:39.677" v="955" actId="20577"/>
        <pc:sldMkLst>
          <pc:docMk/>
          <pc:sldMk cId="0" sldId="274"/>
        </pc:sldMkLst>
        <pc:spChg chg="add del mod">
          <ac:chgData name="Juanita Pascual" userId="92a7fad14eb66d1b" providerId="LiveId" clId="{AC155D2F-3521-4F95-AF9E-6E557B7190BD}" dt="2023-05-03T07:53:52.670" v="899" actId="478"/>
          <ac:spMkLst>
            <pc:docMk/>
            <pc:sldMk cId="0" sldId="274"/>
            <ac:spMk id="2" creationId="{4467B9E7-FB77-F27D-807B-5216C3534791}"/>
          </ac:spMkLst>
        </pc:spChg>
        <pc:spChg chg="mod">
          <ac:chgData name="Juanita Pascual" userId="92a7fad14eb66d1b" providerId="LiveId" clId="{AC155D2F-3521-4F95-AF9E-6E557B7190BD}" dt="2023-05-03T07:55:39.677" v="955" actId="20577"/>
          <ac:spMkLst>
            <pc:docMk/>
            <pc:sldMk cId="0" sldId="274"/>
            <ac:spMk id="50179" creationId="{A962745A-033E-6E17-A98C-DC2A4E345325}"/>
          </ac:spMkLst>
        </pc:spChg>
        <pc:picChg chg="del">
          <ac:chgData name="Juanita Pascual" userId="92a7fad14eb66d1b" providerId="LiveId" clId="{AC155D2F-3521-4F95-AF9E-6E557B7190BD}" dt="2023-05-03T07:53:48.733" v="898" actId="478"/>
          <ac:picMkLst>
            <pc:docMk/>
            <pc:sldMk cId="0" sldId="274"/>
            <ac:picMk id="50181" creationId="{EB9FAE29-045C-2E8F-5ADE-637ABDEDB99B}"/>
          </ac:picMkLst>
        </pc:picChg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77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79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80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81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82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283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84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85"/>
        </pc:sldMkLst>
      </pc:sldChg>
      <pc:sldChg chg="modSp mod">
        <pc:chgData name="Juanita Pascual" userId="92a7fad14eb66d1b" providerId="LiveId" clId="{AC155D2F-3521-4F95-AF9E-6E557B7190BD}" dt="2023-05-03T07:29:55.758" v="430" actId="20577"/>
        <pc:sldMkLst>
          <pc:docMk/>
          <pc:sldMk cId="0" sldId="286"/>
        </pc:sldMkLst>
        <pc:spChg chg="mod">
          <ac:chgData name="Juanita Pascual" userId="92a7fad14eb66d1b" providerId="LiveId" clId="{AC155D2F-3521-4F95-AF9E-6E557B7190BD}" dt="2023-05-03T07:29:55.758" v="430" actId="20577"/>
          <ac:spMkLst>
            <pc:docMk/>
            <pc:sldMk cId="0" sldId="286"/>
            <ac:spMk id="34819" creationId="{EF654055-7703-47B9-9967-2D058109C53A}"/>
          </ac:spMkLst>
        </pc:spChg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88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289"/>
        </pc:sldMkLst>
      </pc:sldChg>
      <pc:sldChg chg="add">
        <pc:chgData name="Juanita Pascual" userId="92a7fad14eb66d1b" providerId="LiveId" clId="{AC155D2F-3521-4F95-AF9E-6E557B7190BD}" dt="2023-05-03T07:21:32.153" v="416"/>
        <pc:sldMkLst>
          <pc:docMk/>
          <pc:sldMk cId="0" sldId="294"/>
        </pc:sldMkLst>
      </pc:sldChg>
      <pc:sldChg chg="add">
        <pc:chgData name="Juanita Pascual" userId="92a7fad14eb66d1b" providerId="LiveId" clId="{AC155D2F-3521-4F95-AF9E-6E557B7190BD}" dt="2023-05-03T07:21:51.855" v="417"/>
        <pc:sldMkLst>
          <pc:docMk/>
          <pc:sldMk cId="0" sldId="295"/>
        </pc:sldMkLst>
      </pc:sldChg>
      <pc:sldChg chg="modSp add mod">
        <pc:chgData name="Juanita Pascual" userId="92a7fad14eb66d1b" providerId="LiveId" clId="{AC155D2F-3521-4F95-AF9E-6E557B7190BD}" dt="2023-05-03T08:20:40.049" v="1780" actId="20577"/>
        <pc:sldMkLst>
          <pc:docMk/>
          <pc:sldMk cId="0" sldId="299"/>
        </pc:sldMkLst>
        <pc:spChg chg="mod">
          <ac:chgData name="Juanita Pascual" userId="92a7fad14eb66d1b" providerId="LiveId" clId="{AC155D2F-3521-4F95-AF9E-6E557B7190BD}" dt="2023-05-03T08:20:40.049" v="1780" actId="20577"/>
          <ac:spMkLst>
            <pc:docMk/>
            <pc:sldMk cId="0" sldId="299"/>
            <ac:spMk id="105475" creationId="{21C4BEE4-A9F5-B93A-CBBF-D7E69C3E73CB}"/>
          </ac:spMkLst>
        </pc:spChg>
      </pc:sldChg>
      <pc:sldChg chg="add">
        <pc:chgData name="Juanita Pascual" userId="92a7fad14eb66d1b" providerId="LiveId" clId="{AC155D2F-3521-4F95-AF9E-6E557B7190BD}" dt="2023-05-03T07:26:08.975" v="420"/>
        <pc:sldMkLst>
          <pc:docMk/>
          <pc:sldMk cId="0" sldId="300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01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02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03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04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06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2018541719" sldId="308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21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25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26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27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28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29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30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36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37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43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2799387391" sldId="344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3181122980" sldId="345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3655090526" sldId="346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2901599341" sldId="347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3473110702" sldId="348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1379455462" sldId="349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3125357418" sldId="350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0" sldId="351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1421459015" sldId="352"/>
        </pc:sldMkLst>
      </pc:sldChg>
      <pc:sldChg chg="del">
        <pc:chgData name="Juanita Pascual" userId="92a7fad14eb66d1b" providerId="LiveId" clId="{AC155D2F-3521-4F95-AF9E-6E557B7190BD}" dt="2023-05-03T07:01:49.442" v="107" actId="47"/>
        <pc:sldMkLst>
          <pc:docMk/>
          <pc:sldMk cId="1485976775" sldId="353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0" sldId="354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33528487" sldId="355"/>
        </pc:sldMkLst>
      </pc:sldChg>
      <pc:sldChg chg="add del">
        <pc:chgData name="Juanita Pascual" userId="92a7fad14eb66d1b" providerId="LiveId" clId="{AC155D2F-3521-4F95-AF9E-6E557B7190BD}" dt="2023-05-03T08:16:50.115" v="1728" actId="47"/>
        <pc:sldMkLst>
          <pc:docMk/>
          <pc:sldMk cId="0" sldId="356"/>
        </pc:sldMkLst>
      </pc:sldChg>
      <pc:sldChg chg="del">
        <pc:chgData name="Juanita Pascual" userId="92a7fad14eb66d1b" providerId="LiveId" clId="{AC155D2F-3521-4F95-AF9E-6E557B7190BD}" dt="2023-05-03T07:01:43.135" v="106" actId="47"/>
        <pc:sldMkLst>
          <pc:docMk/>
          <pc:sldMk cId="2580519547" sldId="356"/>
        </pc:sldMkLst>
      </pc:sldChg>
      <pc:sldChg chg="add ord">
        <pc:chgData name="Juanita Pascual" userId="92a7fad14eb66d1b" providerId="LiveId" clId="{AC155D2F-3521-4F95-AF9E-6E557B7190BD}" dt="2023-05-03T08:04:11.030" v="1286"/>
        <pc:sldMkLst>
          <pc:docMk/>
          <pc:sldMk cId="0" sldId="376"/>
        </pc:sldMkLst>
      </pc:sldChg>
      <pc:sldChg chg="modSp add mod ord">
        <pc:chgData name="Juanita Pascual" userId="92a7fad14eb66d1b" providerId="LiveId" clId="{AC155D2F-3521-4F95-AF9E-6E557B7190BD}" dt="2023-05-03T08:22:56.061" v="1827" actId="6549"/>
        <pc:sldMkLst>
          <pc:docMk/>
          <pc:sldMk cId="0" sldId="377"/>
        </pc:sldMkLst>
        <pc:spChg chg="mod">
          <ac:chgData name="Juanita Pascual" userId="92a7fad14eb66d1b" providerId="LiveId" clId="{AC155D2F-3521-4F95-AF9E-6E557B7190BD}" dt="2023-05-03T08:22:56.061" v="1827" actId="6549"/>
          <ac:spMkLst>
            <pc:docMk/>
            <pc:sldMk cId="0" sldId="377"/>
            <ac:spMk id="151555" creationId="{00000000-0000-0000-0000-000000000000}"/>
          </ac:spMkLst>
        </pc:spChg>
      </pc:sldChg>
      <pc:sldChg chg="add">
        <pc:chgData name="Juanita Pascual" userId="92a7fad14eb66d1b" providerId="LiveId" clId="{AC155D2F-3521-4F95-AF9E-6E557B7190BD}" dt="2023-05-03T07:25:39.987" v="419"/>
        <pc:sldMkLst>
          <pc:docMk/>
          <pc:sldMk cId="0" sldId="383"/>
        </pc:sldMkLst>
      </pc:sldChg>
      <pc:sldChg chg="add">
        <pc:chgData name="Juanita Pascual" userId="92a7fad14eb66d1b" providerId="LiveId" clId="{AC155D2F-3521-4F95-AF9E-6E557B7190BD}" dt="2023-05-03T08:04:01.075" v="1284"/>
        <pc:sldMkLst>
          <pc:docMk/>
          <pc:sldMk cId="3806837003" sldId="409"/>
        </pc:sldMkLst>
      </pc:sldChg>
      <pc:sldChg chg="modSp add mod">
        <pc:chgData name="Juanita Pascual" userId="92a7fad14eb66d1b" providerId="LiveId" clId="{AC155D2F-3521-4F95-AF9E-6E557B7190BD}" dt="2023-05-03T08:05:52.469" v="1294" actId="20577"/>
        <pc:sldMkLst>
          <pc:docMk/>
          <pc:sldMk cId="3197751726" sldId="410"/>
        </pc:sldMkLst>
        <pc:spChg chg="mod">
          <ac:chgData name="Juanita Pascual" userId="92a7fad14eb66d1b" providerId="LiveId" clId="{AC155D2F-3521-4F95-AF9E-6E557B7190BD}" dt="2023-05-03T08:05:52.469" v="1294" actId="20577"/>
          <ac:spMkLst>
            <pc:docMk/>
            <pc:sldMk cId="3197751726" sldId="410"/>
            <ac:spMk id="3" creationId="{F0BA9982-FCAD-4175-AAF5-31BBFFEA6EE0}"/>
          </ac:spMkLst>
        </pc:spChg>
      </pc:sldChg>
      <pc:sldChg chg="add">
        <pc:chgData name="Juanita Pascual" userId="92a7fad14eb66d1b" providerId="LiveId" clId="{AC155D2F-3521-4F95-AF9E-6E557B7190BD}" dt="2023-05-03T08:04:01.075" v="1284"/>
        <pc:sldMkLst>
          <pc:docMk/>
          <pc:sldMk cId="1590346643" sldId="411"/>
        </pc:sldMkLst>
      </pc:sldChg>
      <pc:sldChg chg="modSp add">
        <pc:chgData name="Juanita Pascual" userId="92a7fad14eb66d1b" providerId="LiveId" clId="{AC155D2F-3521-4F95-AF9E-6E557B7190BD}" dt="2023-05-03T07:06:11.884" v="140" actId="113"/>
        <pc:sldMkLst>
          <pc:docMk/>
          <pc:sldMk cId="4184808223" sldId="418"/>
        </pc:sldMkLst>
        <pc:spChg chg="mod">
          <ac:chgData name="Juanita Pascual" userId="92a7fad14eb66d1b" providerId="LiveId" clId="{AC155D2F-3521-4F95-AF9E-6E557B7190BD}" dt="2023-05-03T07:06:11.884" v="140" actId="113"/>
          <ac:spMkLst>
            <pc:docMk/>
            <pc:sldMk cId="4184808223" sldId="418"/>
            <ac:spMk id="94211" creationId="{00000000-0000-0000-0000-000000000000}"/>
          </ac:spMkLst>
        </pc:spChg>
      </pc:sldChg>
      <pc:sldChg chg="add">
        <pc:chgData name="Juanita Pascual" userId="92a7fad14eb66d1b" providerId="LiveId" clId="{AC155D2F-3521-4F95-AF9E-6E557B7190BD}" dt="2023-05-03T07:31:56.209" v="431"/>
        <pc:sldMkLst>
          <pc:docMk/>
          <pc:sldMk cId="2562675817" sldId="420"/>
        </pc:sldMkLst>
      </pc:sldChg>
      <pc:sldChg chg="modSp add modAnim">
        <pc:chgData name="Juanita Pascual" userId="92a7fad14eb66d1b" providerId="LiveId" clId="{AC155D2F-3521-4F95-AF9E-6E557B7190BD}" dt="2023-05-03T08:13:48.410" v="1589" actId="20577"/>
        <pc:sldMkLst>
          <pc:docMk/>
          <pc:sldMk cId="3442995895" sldId="421"/>
        </pc:sldMkLst>
        <pc:spChg chg="mod">
          <ac:chgData name="Juanita Pascual" userId="92a7fad14eb66d1b" providerId="LiveId" clId="{AC155D2F-3521-4F95-AF9E-6E557B7190BD}" dt="2023-05-03T08:13:48.410" v="1589" actId="20577"/>
          <ac:spMkLst>
            <pc:docMk/>
            <pc:sldMk cId="3442995895" sldId="421"/>
            <ac:spMk id="94211" creationId="{00000000-0000-0000-0000-000000000000}"/>
          </ac:spMkLst>
        </pc:spChg>
      </pc:sldChg>
      <pc:sldChg chg="modSp add mod">
        <pc:chgData name="Juanita Pascual" userId="92a7fad14eb66d1b" providerId="LiveId" clId="{AC155D2F-3521-4F95-AF9E-6E557B7190BD}" dt="2023-05-03T08:40:07.834" v="2301" actId="20577"/>
        <pc:sldMkLst>
          <pc:docMk/>
          <pc:sldMk cId="1226782662" sldId="422"/>
        </pc:sldMkLst>
        <pc:spChg chg="mod">
          <ac:chgData name="Juanita Pascual" userId="92a7fad14eb66d1b" providerId="LiveId" clId="{AC155D2F-3521-4F95-AF9E-6E557B7190BD}" dt="2023-05-03T08:40:07.834" v="2301" actId="20577"/>
          <ac:spMkLst>
            <pc:docMk/>
            <pc:sldMk cId="1226782662" sldId="422"/>
            <ac:spMk id="118787" creationId="{00000000-0000-0000-0000-000000000000}"/>
          </ac:spMkLst>
        </pc:spChg>
      </pc:sldChg>
      <pc:sldChg chg="modSp add mod">
        <pc:chgData name="Juanita Pascual" userId="92a7fad14eb66d1b" providerId="LiveId" clId="{AC155D2F-3521-4F95-AF9E-6E557B7190BD}" dt="2023-05-03T07:20:45.715" v="415" actId="20577"/>
        <pc:sldMkLst>
          <pc:docMk/>
          <pc:sldMk cId="1536976385" sldId="423"/>
        </pc:sldMkLst>
        <pc:spChg chg="mod">
          <ac:chgData name="Juanita Pascual" userId="92a7fad14eb66d1b" providerId="LiveId" clId="{AC155D2F-3521-4F95-AF9E-6E557B7190BD}" dt="2023-05-03T07:08:39.624" v="172" actId="20577"/>
          <ac:spMkLst>
            <pc:docMk/>
            <pc:sldMk cId="1536976385" sldId="423"/>
            <ac:spMk id="118786" creationId="{00000000-0000-0000-0000-000000000000}"/>
          </ac:spMkLst>
        </pc:spChg>
        <pc:spChg chg="mod">
          <ac:chgData name="Juanita Pascual" userId="92a7fad14eb66d1b" providerId="LiveId" clId="{AC155D2F-3521-4F95-AF9E-6E557B7190BD}" dt="2023-05-03T07:20:45.715" v="415" actId="20577"/>
          <ac:spMkLst>
            <pc:docMk/>
            <pc:sldMk cId="1536976385" sldId="423"/>
            <ac:spMk id="118787" creationId="{00000000-0000-0000-0000-000000000000}"/>
          </ac:spMkLst>
        </pc:spChg>
      </pc:sldChg>
      <pc:sldChg chg="modSp add mod">
        <pc:chgData name="Juanita Pascual" userId="92a7fad14eb66d1b" providerId="LiveId" clId="{AC155D2F-3521-4F95-AF9E-6E557B7190BD}" dt="2023-05-03T07:48:29.437" v="743" actId="20577"/>
        <pc:sldMkLst>
          <pc:docMk/>
          <pc:sldMk cId="2500917160" sldId="424"/>
        </pc:sldMkLst>
        <pc:spChg chg="mod">
          <ac:chgData name="Juanita Pascual" userId="92a7fad14eb66d1b" providerId="LiveId" clId="{AC155D2F-3521-4F95-AF9E-6E557B7190BD}" dt="2023-05-03T07:37:29.530" v="611" actId="20577"/>
          <ac:spMkLst>
            <pc:docMk/>
            <pc:sldMk cId="2500917160" sldId="424"/>
            <ac:spMk id="34818" creationId="{5C3EA28C-90BC-4B00-9DF2-1B1A38091607}"/>
          </ac:spMkLst>
        </pc:spChg>
        <pc:spChg chg="mod">
          <ac:chgData name="Juanita Pascual" userId="92a7fad14eb66d1b" providerId="LiveId" clId="{AC155D2F-3521-4F95-AF9E-6E557B7190BD}" dt="2023-05-03T07:48:29.437" v="743" actId="20577"/>
          <ac:spMkLst>
            <pc:docMk/>
            <pc:sldMk cId="2500917160" sldId="424"/>
            <ac:spMk id="34819" creationId="{EF654055-7703-47B9-9967-2D058109C53A}"/>
          </ac:spMkLst>
        </pc:spChg>
      </pc:sldChg>
      <pc:sldChg chg="addSp delSp modSp add mod">
        <pc:chgData name="Juanita Pascual" userId="92a7fad14eb66d1b" providerId="LiveId" clId="{AC155D2F-3521-4F95-AF9E-6E557B7190BD}" dt="2023-05-03T08:17:55.038" v="1763" actId="6549"/>
        <pc:sldMkLst>
          <pc:docMk/>
          <pc:sldMk cId="0" sldId="425"/>
        </pc:sldMkLst>
        <pc:spChg chg="add del mod">
          <ac:chgData name="Juanita Pascual" userId="92a7fad14eb66d1b" providerId="LiveId" clId="{AC155D2F-3521-4F95-AF9E-6E557B7190BD}" dt="2023-05-03T07:51:03.517" v="751" actId="478"/>
          <ac:spMkLst>
            <pc:docMk/>
            <pc:sldMk cId="0" sldId="425"/>
            <ac:spMk id="2" creationId="{73A1743B-727A-842D-DCC6-FEE323DC9D05}"/>
          </ac:spMkLst>
        </pc:spChg>
        <pc:spChg chg="add del mod">
          <ac:chgData name="Juanita Pascual" userId="92a7fad14eb66d1b" providerId="LiveId" clId="{AC155D2F-3521-4F95-AF9E-6E557B7190BD}" dt="2023-05-03T07:51:06.945" v="752" actId="478"/>
          <ac:spMkLst>
            <pc:docMk/>
            <pc:sldMk cId="0" sldId="425"/>
            <ac:spMk id="3" creationId="{8002A149-5FEF-8F5D-139B-2F2A3E846ADC}"/>
          </ac:spMkLst>
        </pc:spChg>
        <pc:spChg chg="mod">
          <ac:chgData name="Juanita Pascual" userId="92a7fad14eb66d1b" providerId="LiveId" clId="{AC155D2F-3521-4F95-AF9E-6E557B7190BD}" dt="2023-05-03T08:17:55.038" v="1763" actId="6549"/>
          <ac:spMkLst>
            <pc:docMk/>
            <pc:sldMk cId="0" sldId="425"/>
            <ac:spMk id="50179" creationId="{A962745A-033E-6E17-A98C-DC2A4E345325}"/>
          </ac:spMkLst>
        </pc:spChg>
        <pc:picChg chg="del">
          <ac:chgData name="Juanita Pascual" userId="92a7fad14eb66d1b" providerId="LiveId" clId="{AC155D2F-3521-4F95-AF9E-6E557B7190BD}" dt="2023-05-03T07:50:53.702" v="749" actId="478"/>
          <ac:picMkLst>
            <pc:docMk/>
            <pc:sldMk cId="0" sldId="425"/>
            <ac:picMk id="50180" creationId="{DC288439-8A93-F850-A9BE-49ECF92FFE77}"/>
          </ac:picMkLst>
        </pc:picChg>
        <pc:picChg chg="del">
          <ac:chgData name="Juanita Pascual" userId="92a7fad14eb66d1b" providerId="LiveId" clId="{AC155D2F-3521-4F95-AF9E-6E557B7190BD}" dt="2023-05-03T07:50:55.900" v="750" actId="478"/>
          <ac:picMkLst>
            <pc:docMk/>
            <pc:sldMk cId="0" sldId="425"/>
            <ac:picMk id="50181" creationId="{EB9FAE29-045C-2E8F-5ADE-637ABDEDB99B}"/>
          </ac:picMkLst>
        </pc:picChg>
      </pc:sldChg>
      <pc:sldChg chg="modSp add mod">
        <pc:chgData name="Juanita Pascual" userId="92a7fad14eb66d1b" providerId="LiveId" clId="{AC155D2F-3521-4F95-AF9E-6E557B7190BD}" dt="2023-05-03T08:02:49.838" v="1283" actId="20577"/>
        <pc:sldMkLst>
          <pc:docMk/>
          <pc:sldMk cId="3563790" sldId="426"/>
        </pc:sldMkLst>
        <pc:spChg chg="mod">
          <ac:chgData name="Juanita Pascual" userId="92a7fad14eb66d1b" providerId="LiveId" clId="{AC155D2F-3521-4F95-AF9E-6E557B7190BD}" dt="2023-05-03T08:01:01.058" v="1162" actId="20577"/>
          <ac:spMkLst>
            <pc:docMk/>
            <pc:sldMk cId="3563790" sldId="426"/>
            <ac:spMk id="34818" creationId="{5C3EA28C-90BC-4B00-9DF2-1B1A38091607}"/>
          </ac:spMkLst>
        </pc:spChg>
        <pc:spChg chg="mod">
          <ac:chgData name="Juanita Pascual" userId="92a7fad14eb66d1b" providerId="LiveId" clId="{AC155D2F-3521-4F95-AF9E-6E557B7190BD}" dt="2023-05-03T08:02:49.838" v="1283" actId="20577"/>
          <ac:spMkLst>
            <pc:docMk/>
            <pc:sldMk cId="3563790" sldId="426"/>
            <ac:spMk id="34819" creationId="{EF654055-7703-47B9-9967-2D058109C53A}"/>
          </ac:spMkLst>
        </pc:spChg>
      </pc:sldChg>
      <pc:sldChg chg="modSp add mod">
        <pc:chgData name="Juanita Pascual" userId="92a7fad14eb66d1b" providerId="LiveId" clId="{AC155D2F-3521-4F95-AF9E-6E557B7190BD}" dt="2023-05-03T08:32:57.255" v="2064" actId="15"/>
        <pc:sldMkLst>
          <pc:docMk/>
          <pc:sldMk cId="611569825" sldId="427"/>
        </pc:sldMkLst>
        <pc:spChg chg="mod">
          <ac:chgData name="Juanita Pascual" userId="92a7fad14eb66d1b" providerId="LiveId" clId="{AC155D2F-3521-4F95-AF9E-6E557B7190BD}" dt="2023-05-03T08:23:28.068" v="1841" actId="20577"/>
          <ac:spMkLst>
            <pc:docMk/>
            <pc:sldMk cId="611569825" sldId="427"/>
            <ac:spMk id="151554" creationId="{00000000-0000-0000-0000-000000000000}"/>
          </ac:spMkLst>
        </pc:spChg>
        <pc:spChg chg="mod">
          <ac:chgData name="Juanita Pascual" userId="92a7fad14eb66d1b" providerId="LiveId" clId="{AC155D2F-3521-4F95-AF9E-6E557B7190BD}" dt="2023-05-03T08:32:57.255" v="2064" actId="15"/>
          <ac:spMkLst>
            <pc:docMk/>
            <pc:sldMk cId="611569825" sldId="427"/>
            <ac:spMk id="151555" creationId="{00000000-0000-0000-0000-000000000000}"/>
          </ac:spMkLst>
        </pc:spChg>
      </pc:sldChg>
      <pc:sldChg chg="modSp add mod ord">
        <pc:chgData name="Juanita Pascual" userId="92a7fad14eb66d1b" providerId="LiveId" clId="{AC155D2F-3521-4F95-AF9E-6E557B7190BD}" dt="2023-05-03T08:38:40.747" v="2280" actId="114"/>
        <pc:sldMkLst>
          <pc:docMk/>
          <pc:sldMk cId="3609345858" sldId="428"/>
        </pc:sldMkLst>
        <pc:spChg chg="mod">
          <ac:chgData name="Juanita Pascual" userId="92a7fad14eb66d1b" providerId="LiveId" clId="{AC155D2F-3521-4F95-AF9E-6E557B7190BD}" dt="2023-05-03T08:34:29.642" v="2095" actId="20577"/>
          <ac:spMkLst>
            <pc:docMk/>
            <pc:sldMk cId="3609345858" sldId="428"/>
            <ac:spMk id="34818" creationId="{5C3EA28C-90BC-4B00-9DF2-1B1A38091607}"/>
          </ac:spMkLst>
        </pc:spChg>
        <pc:spChg chg="mod">
          <ac:chgData name="Juanita Pascual" userId="92a7fad14eb66d1b" providerId="LiveId" clId="{AC155D2F-3521-4F95-AF9E-6E557B7190BD}" dt="2023-05-03T08:38:40.747" v="2280" actId="114"/>
          <ac:spMkLst>
            <pc:docMk/>
            <pc:sldMk cId="3609345858" sldId="428"/>
            <ac:spMk id="34819" creationId="{EF654055-7703-47B9-9967-2D058109C5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7711882-5334-432E-9D83-180C38D396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74DE834-C0D9-4E7E-9520-6F8B2FFBAB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BFF8A029-17E8-4B62-8322-B82FA4EC3D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3AC4AC3D-E9F0-47F8-AC88-9666580918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A5C830C-0F80-4EBD-89FE-42E3BF6023B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98FE1-BD91-4AD5-B7DF-9DFAE8805BED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11798-DA92-4D94-A89E-D69ABE756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4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11798-DA92-4D94-A89E-D69ABE756E7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8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5A5D567D-0458-CAAB-4BBA-F6CAF0167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8ACB8-4059-46DC-889A-417F52D15A78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B63FD-72F0-41D8-9154-15510C2CD99A}" type="slidenum">
              <a:rPr lang="en-US"/>
              <a:pPr/>
              <a:t>11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369888"/>
            <a:ext cx="4597400" cy="344805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4360863"/>
            <a:ext cx="5464175" cy="4079875"/>
          </a:xfrm>
          <a:noFill/>
          <a:ln/>
        </p:spPr>
        <p:txBody>
          <a:bodyPr/>
          <a:lstStyle/>
          <a:p>
            <a:r>
              <a:rPr lang="en-US" sz="900"/>
              <a:t>This slide is a 3-D rendering of the trabecular architecture of vertebral bone from human cadavers.  It was created using 3-D micro computed tomography by P&amp;GP scientists.</a:t>
            </a:r>
          </a:p>
          <a:p>
            <a:endParaRPr lang="en-US" sz="900"/>
          </a:p>
          <a:p>
            <a:pPr>
              <a:buFontTx/>
              <a:buChar char="•"/>
            </a:pPr>
            <a:r>
              <a:rPr lang="en-US" sz="900"/>
              <a:t>On the left is the trabecular architecture from a 52 years-old women without osteoporosis.  You can see the dense matrix of vertical and horizontal trabeculae.  It is easy to imagine the strength provided by this highly interconnected matrix.</a:t>
            </a:r>
          </a:p>
          <a:p>
            <a:pPr>
              <a:buFontTx/>
              <a:buChar char="•"/>
            </a:pPr>
            <a:r>
              <a:rPr lang="en-US" sz="900"/>
              <a:t>On the right is the trabecular architecture from a 84 years-old osteoporotic women.  This woman has suffered a vertebral fracture, which is further evidence of the relative severity of her osteoporosis. You can see the  preservation of trabeculae in the vertical plane.  However, there is a substantial loss of trabeculae in the horizontal plane.</a:t>
            </a:r>
            <a:br>
              <a:rPr lang="en-US" sz="900"/>
            </a:br>
            <a:r>
              <a:rPr lang="en-US" sz="900"/>
              <a:t>This women has not only lost significant bone mass, but she has also lost a large amount of the connectivity of the trabeculae.</a:t>
            </a:r>
          </a:p>
          <a:p>
            <a:endParaRPr lang="en-US" sz="900"/>
          </a:p>
          <a:p>
            <a:r>
              <a:rPr lang="en-US" sz="900"/>
              <a:t>Reference:</a:t>
            </a:r>
          </a:p>
          <a:p>
            <a:r>
              <a:rPr lang="en-US" sz="900"/>
              <a:t>Borah </a:t>
            </a:r>
            <a:r>
              <a:rPr lang="en-GB" sz="900"/>
              <a:t>B </a:t>
            </a:r>
            <a:r>
              <a:rPr lang="en-US" sz="900"/>
              <a:t>et al., Three-dimensional micro</a:t>
            </a:r>
            <a:r>
              <a:rPr lang="en-GB" sz="900"/>
              <a:t>-</a:t>
            </a:r>
            <a:r>
              <a:rPr lang="en-US" sz="900"/>
              <a:t>imaging (MRmicroI and microCT), finite element modeling, and rapid prototyping provide unique insights into bone architecture in osteoporosis, Anat Rec 2001, Apr15;265(2):101-10.</a:t>
            </a:r>
          </a:p>
          <a:p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9829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D54F9CD4-BC0C-880A-7623-1ADC4A6D54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9D72B-1A36-4629-BF8F-D340BACF620C}" type="slidenum">
              <a:rPr lang="en-GB" altLang="en-US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D54F9CD4-BC0C-880A-7623-1ADC4A6D54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9D72B-1A36-4629-BF8F-D340BACF620C}" type="slidenum">
              <a:rPr lang="en-GB" altLang="en-US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545B295F-24E4-FD1F-455A-5329C5B69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CCE5C-2907-4F94-BA84-30E255F591CB}" type="slidenum">
              <a:rPr lang="en-GB" altLang="en-US"/>
              <a:pPr/>
              <a:t>22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0123F4E-FBB1-4743-9EA3-811D3B10A70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F34AFAE-8D5B-4654-8565-2C507F91138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1B026521-590E-4445-9D8E-D4752FD99242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6F09FDD-6EB6-4627-B07D-AE886CE61E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6A8B092-7BF5-46B5-8C23-8D02CC1E57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960190-6FF4-4E7F-9F5F-2056D05FD9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0D6912F-2A26-4408-AA5F-8DA295A4B4C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B7B2-0AB0-408A-BF1F-E14641E6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42374-DE45-405F-BC2D-83A17D88E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6D5A2-7557-418C-8BC6-FC7FA376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7EFC5-81A6-44E9-8E0F-9337302D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856F9-EBDF-44EF-BEA5-E68D516D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C314-ABEE-4A43-A7AC-B30C5DEA5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FA34A3-6C9E-4B55-B468-1F44F94A7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5560D-B259-46D9-A51D-78C977567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78B94-D274-4357-8D94-C5206804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B997-9077-4AED-9235-8C5E4D40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D7E30-7AD0-4056-8568-D44E5173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BF810-64F4-410C-B877-DD6501666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1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B819-EC52-482E-AF0F-39C786E8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2E4B8-7C76-43F7-A4B5-F98E946E240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C8C17-65D6-478E-8B25-E53938D5F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69C3E-2B0A-414F-9C13-CF4D7764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F12E6-D38F-41E7-ACB2-88430F07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419E3-20B5-4419-A0BA-4A9711C3D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079B15-1D43-4F1B-B449-962ACABCC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47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85CD-DB77-4295-B4E3-A2C6087D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ACCEB-5C58-46C0-9FB3-ADDC86E3044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58EB598-791E-4E4C-BBCE-56074F2C7025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E8B40-30AA-4F9A-B1E8-25E9394F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5405-C7C7-4131-A6DE-6BEEE49C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E45C7-70FF-4661-B336-B751064D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F2E186-CFCD-49DD-B14F-83403FA15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82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E92F-AD58-8027-899C-76C397D37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46963-780D-AC10-F15B-B6ED5673E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DA613-3592-6796-0421-EAEBFF1CCF4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1C6A4D-B639-7C40-6639-842B3B2F5E1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61C0C4-0E34-375D-D9E9-A7D307A1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EECBE-BD3C-13CE-F957-6B0F99B5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CF160A-8C3F-BD0D-65BC-0F091C3E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00833C-4874-422B-9AA7-23D9A2404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48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3D25-F3E7-4021-903F-958083AC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4E97-4A45-4F8E-B347-34F46AD6D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37D78-75E2-400A-A64D-8D69C7B7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619B-B472-4667-8B47-731A1EAB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3257-FA04-4307-A247-B67EB0A8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95E17-7628-4FE3-8BA0-D52F690CD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54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61F11-63DE-47DB-8FED-C4F4DA2B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07F8E-5301-4C2F-B6C1-328677C5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C724-0C37-457C-843B-97F05B2A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4DD26-0EBC-4F95-8608-95790E5DD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AAF33-57CD-49E7-9020-3E8114D5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51B4-8EBD-46C8-94FA-7A81F521F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56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1CB7-C3D0-4FBF-87B9-C10174B0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874A7-6705-4E10-AC64-4BB73377C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D35BC-CAED-43E6-934D-7E103552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5B5DB-BEEC-41D7-AA1B-5F9305CB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DC537-05FF-4E79-90F5-270B26C0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9977B-ECD2-410A-9FDF-0CCD0D91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44D31-4500-4EC3-A240-29AA04F5A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54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248C-65E7-4FBF-9B7B-D7F94E2B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EBE3E-6F14-4B2E-9A98-78495856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D3122-CDB0-4CEE-9D9D-4F391A7D4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94C21-5C8A-4DE2-99A6-3AACC7A70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E286A-ED1A-4E5D-894F-2D5E1CFAE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11E5E-9F62-4D93-8815-620A13A3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0C4E7C-5C53-4E40-BD57-0F471544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C4E242-FEB6-4EE3-80E5-A003670B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BFFA-8A42-486B-ABF2-208738C0A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7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20B5-61B0-4D5E-B825-298DE8F8D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AC809-1978-4450-A098-439C6179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DC66C-01B3-4346-B377-0D02B689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B804D-B823-47A4-8AC3-872BBCA3F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7E5BA-CDF4-42DF-924A-898C2BA96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1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646D3-6E22-4F7F-AD07-4FC9A97A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1416F-8ECD-4867-BF59-07AAFF44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58749-F352-4187-9FA6-969E06F5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A2609-04E1-4679-AC3E-71D9A6366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0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D5AF-2746-4087-B3CF-918406CE1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6940E-1B20-4D6E-B49E-EE1D27804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BCA99-67AF-4E85-9EEB-25CAB7032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06906-1455-4C81-A303-4564E983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10487-D347-4A12-8E2F-E821A965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C5BA3-7951-4427-BE3D-4D7A8F18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EB9DE-986B-4A0D-A3AF-7931A3F5B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92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B503-9634-4E3B-9838-562B783C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EF05B-7A06-4F29-996D-CDEAE6576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5EBFC-E20B-4161-9B3C-71E190E4F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D2B29-D161-426D-8BD1-E70723FA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411B1-8CDD-4E00-BEFF-596DEDF6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5AEE1-CC4B-4374-A12E-4AD0EFD5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521C0-1BD6-4C78-B3D6-640869EAF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01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3F0CB58-36F0-4900-9967-77D2B6FC2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40053E-C084-473D-BC30-DEF2ADE5C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9AD8D48-F841-4424-8A32-8CD64AAE3C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67B038B-6C44-4588-B97D-4C012C1F52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AB7A671-7458-4A27-BB43-D5DE394DCF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3759E597-0647-4365-A405-E1DA5C59F5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8" name="Rectangle 2057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71AEF84-E38B-4D5E-BA0B-366A401632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80060" y="320040"/>
            <a:ext cx="5019620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5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Treating Vertebral Fractures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3B68103-13CC-401A-A920-F3EB11CDA7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0060" y="4631161"/>
            <a:ext cx="6324188" cy="1569486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</a:pP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 Frazer Anderson FRCP FRACP</a:t>
            </a:r>
            <a:b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Consultant in Geriatric Medicine</a:t>
            </a:r>
          </a:p>
          <a:p>
            <a:pPr algn="l">
              <a:lnSpc>
                <a:spcPct val="90000"/>
              </a:lnSpc>
              <a:spcBef>
                <a:spcPts val="1000"/>
              </a:spcBef>
            </a:pP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Whangarei Hospital and Northland Region</a:t>
            </a:r>
          </a:p>
          <a:p>
            <a:pPr algn="l">
              <a:lnSpc>
                <a:spcPct val="90000"/>
              </a:lnSpc>
              <a:spcBef>
                <a:spcPts val="1000"/>
              </a:spcBef>
            </a:pPr>
            <a:r>
              <a:rPr lang="en-US" alt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Whatu</a:t>
            </a: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Ora Health New Zealand </a:t>
            </a:r>
            <a:r>
              <a:rPr lang="en-US" alt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Tai </a:t>
            </a:r>
            <a:r>
              <a:rPr lang="en-US" alt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Tokerau</a:t>
            </a:r>
            <a:endParaRPr lang="en-US" alt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6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921" y="440926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145769 w 3182692"/>
              <a:gd name="connsiteY2" fmla="*/ 0 h 18288"/>
              <a:gd name="connsiteX3" fmla="*/ 1845961 w 3182692"/>
              <a:gd name="connsiteY3" fmla="*/ 0 h 18288"/>
              <a:gd name="connsiteX4" fmla="*/ 2450673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68365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973" y="8390"/>
                  <a:pt x="3182735" y="11854"/>
                  <a:pt x="3182692" y="18288"/>
                </a:cubicBezTo>
                <a:cubicBezTo>
                  <a:pt x="2975928" y="57450"/>
                  <a:pt x="2667693" y="19406"/>
                  <a:pt x="2482500" y="18288"/>
                </a:cubicBezTo>
                <a:cubicBezTo>
                  <a:pt x="2299734" y="36912"/>
                  <a:pt x="1925962" y="9303"/>
                  <a:pt x="1782308" y="18288"/>
                </a:cubicBezTo>
                <a:cubicBezTo>
                  <a:pt x="1635580" y="20546"/>
                  <a:pt x="1257854" y="-3663"/>
                  <a:pt x="1145769" y="18288"/>
                </a:cubicBezTo>
                <a:cubicBezTo>
                  <a:pt x="1025065" y="56574"/>
                  <a:pt x="247799" y="-11536"/>
                  <a:pt x="0" y="18288"/>
                </a:cubicBezTo>
                <a:cubicBezTo>
                  <a:pt x="-405" y="13204"/>
                  <a:pt x="-1092" y="531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066" y="4696"/>
                  <a:pt x="3183370" y="10269"/>
                  <a:pt x="3182692" y="18288"/>
                </a:cubicBezTo>
                <a:cubicBezTo>
                  <a:pt x="3091120" y="-23022"/>
                  <a:pt x="2811074" y="61693"/>
                  <a:pt x="2546154" y="18288"/>
                </a:cubicBezTo>
                <a:cubicBezTo>
                  <a:pt x="2285186" y="27529"/>
                  <a:pt x="2090205" y="-22321"/>
                  <a:pt x="1845961" y="18288"/>
                </a:cubicBezTo>
                <a:cubicBezTo>
                  <a:pt x="1599794" y="31493"/>
                  <a:pt x="1466284" y="37447"/>
                  <a:pt x="1304904" y="18288"/>
                </a:cubicBezTo>
                <a:cubicBezTo>
                  <a:pt x="1189365" y="43775"/>
                  <a:pt x="952251" y="23461"/>
                  <a:pt x="668365" y="18288"/>
                </a:cubicBezTo>
                <a:cubicBezTo>
                  <a:pt x="407868" y="43595"/>
                  <a:pt x="284672" y="-9405"/>
                  <a:pt x="0" y="18288"/>
                </a:cubicBezTo>
                <a:cubicBezTo>
                  <a:pt x="527" y="9891"/>
                  <a:pt x="870" y="7012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841" y="8135"/>
                  <a:pt x="3181636" y="12730"/>
                  <a:pt x="3182692" y="18288"/>
                </a:cubicBezTo>
                <a:cubicBezTo>
                  <a:pt x="2996012" y="-1231"/>
                  <a:pt x="2669008" y="27395"/>
                  <a:pt x="2482500" y="18288"/>
                </a:cubicBezTo>
                <a:cubicBezTo>
                  <a:pt x="2296543" y="21246"/>
                  <a:pt x="1935236" y="7938"/>
                  <a:pt x="1782308" y="18288"/>
                </a:cubicBezTo>
                <a:cubicBezTo>
                  <a:pt x="1607683" y="25490"/>
                  <a:pt x="1291498" y="1369"/>
                  <a:pt x="1145769" y="18288"/>
                </a:cubicBezTo>
                <a:cubicBezTo>
                  <a:pt x="1015407" y="55325"/>
                  <a:pt x="262557" y="26571"/>
                  <a:pt x="0" y="18288"/>
                </a:cubicBezTo>
                <a:cubicBezTo>
                  <a:pt x="508" y="13336"/>
                  <a:pt x="437" y="727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04711 w 3182692"/>
                      <a:gd name="connsiteY1" fmla="*/ 0 h 18288"/>
                      <a:gd name="connsiteX2" fmla="*/ 1241250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577981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482500 w 3182692"/>
                      <a:gd name="connsiteY7" fmla="*/ 18288 h 18288"/>
                      <a:gd name="connsiteX8" fmla="*/ 1782308 w 3182692"/>
                      <a:gd name="connsiteY8" fmla="*/ 18288 h 18288"/>
                      <a:gd name="connsiteX9" fmla="*/ 1145769 w 3182692"/>
                      <a:gd name="connsiteY9" fmla="*/ 18288 h 18288"/>
                      <a:gd name="connsiteX10" fmla="*/ 0 w 3182692"/>
                      <a:gd name="connsiteY10" fmla="*/ 18288 h 18288"/>
                      <a:gd name="connsiteX11" fmla="*/ 0 w 3182692"/>
                      <a:gd name="connsiteY1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983" y="8157"/>
                          <a:pt x="3182279" y="12125"/>
                          <a:pt x="3182692" y="18288"/>
                        </a:cubicBezTo>
                        <a:cubicBezTo>
                          <a:pt x="2998421" y="21742"/>
                          <a:pt x="2675038" y="19014"/>
                          <a:pt x="2482500" y="18288"/>
                        </a:cubicBezTo>
                        <a:cubicBezTo>
                          <a:pt x="2289962" y="17562"/>
                          <a:pt x="1930644" y="6834"/>
                          <a:pt x="1782308" y="18288"/>
                        </a:cubicBezTo>
                        <a:cubicBezTo>
                          <a:pt x="1633972" y="29742"/>
                          <a:pt x="1287388" y="-1992"/>
                          <a:pt x="1145769" y="18288"/>
                        </a:cubicBezTo>
                        <a:cubicBezTo>
                          <a:pt x="1004150" y="38568"/>
                          <a:pt x="256377" y="-37438"/>
                          <a:pt x="0" y="18288"/>
                        </a:cubicBezTo>
                        <a:cubicBezTo>
                          <a:pt x="-46" y="12483"/>
                          <a:pt x="-203" y="6491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428" y="4493"/>
                          <a:pt x="3183076" y="9472"/>
                          <a:pt x="3182692" y="18288"/>
                        </a:cubicBezTo>
                        <a:cubicBezTo>
                          <a:pt x="3039109" y="-12701"/>
                          <a:pt x="2823860" y="13848"/>
                          <a:pt x="2546154" y="18288"/>
                        </a:cubicBezTo>
                        <a:cubicBezTo>
                          <a:pt x="2268448" y="22728"/>
                          <a:pt x="2098674" y="5291"/>
                          <a:pt x="1845961" y="18288"/>
                        </a:cubicBezTo>
                        <a:cubicBezTo>
                          <a:pt x="1593248" y="31285"/>
                          <a:pt x="1456743" y="27560"/>
                          <a:pt x="1304904" y="18288"/>
                        </a:cubicBezTo>
                        <a:cubicBezTo>
                          <a:pt x="1153065" y="9016"/>
                          <a:pt x="947204" y="11126"/>
                          <a:pt x="668365" y="18288"/>
                        </a:cubicBezTo>
                        <a:cubicBezTo>
                          <a:pt x="389526" y="25450"/>
                          <a:pt x="288244" y="-4628"/>
                          <a:pt x="0" y="18288"/>
                        </a:cubicBezTo>
                        <a:cubicBezTo>
                          <a:pt x="843" y="9577"/>
                          <a:pt x="371" y="690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8" descr="Image result for kyphosis">
            <a:extLst>
              <a:ext uri="{FF2B5EF4-FFF2-40B4-BE49-F238E27FC236}">
                <a16:creationId xmlns:a16="http://schemas.microsoft.com/office/drawing/2014/main" id="{E0C36146-30DB-7DD8-1B6E-9D62E2508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6158" y="1031563"/>
            <a:ext cx="3065526" cy="45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018F8C1D-F6AD-4C87-9245-913BCE0DF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16" y="620688"/>
            <a:ext cx="53515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FractureFest</a:t>
            </a:r>
            <a:r>
              <a:rPr lang="en-GB" altLang="en-US" sz="4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May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63E359A-C620-3090-A88B-45C09F3BA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GB" altLang="en-US" sz="2800" dirty="0">
                <a:solidFill>
                  <a:srgbClr val="FFFF99"/>
                </a:solidFill>
              </a:rPr>
            </a:br>
            <a:r>
              <a:rPr lang="en-GB" altLang="en-US" sz="2800" dirty="0">
                <a:solidFill>
                  <a:srgbClr val="FFFF99"/>
                </a:solidFill>
              </a:rPr>
              <a:t>Vertebrae have a high ratio of trabecular to cortical bone so are very vulnerable to bone loss</a:t>
            </a:r>
            <a:br>
              <a:rPr lang="en-US" altLang="en-US" sz="2800" dirty="0">
                <a:solidFill>
                  <a:srgbClr val="FFFF99"/>
                </a:solidFill>
              </a:rPr>
            </a:br>
            <a:endParaRPr lang="en-US" altLang="en-US" sz="2800" dirty="0">
              <a:solidFill>
                <a:srgbClr val="FFFF99"/>
              </a:solidFill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0E17E864-BD4E-7771-FA54-83D4E5B246AF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7713" y="2614613"/>
            <a:ext cx="3457575" cy="269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77F3F30E-9D11-9734-CA4F-72D0ED886B2A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632075"/>
            <a:ext cx="3405187" cy="2654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A3FC5EF7-ADD3-9291-513A-E49EC8F55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1477963"/>
            <a:ext cx="29114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altLang="en-US" sz="2400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</a:rPr>
              <a:t>Mild osteoporosis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FE1DA230-C31D-F8C1-6D58-E32C7227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539875"/>
            <a:ext cx="36449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altLang="en-US" sz="2400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</a:rPr>
              <a:t>Severe osteoporosis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Loss of trabecular architecture of vertebrae in osteoporotic women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990600" y="1562100"/>
            <a:ext cx="325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Normal Woman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*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908550" y="1485900"/>
            <a:ext cx="33004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Osteoporotic Woman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(with vertebral fracture)</a:t>
            </a:r>
            <a:r>
              <a:rPr lang="en-GB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*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2322513"/>
            <a:ext cx="3376613" cy="340995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77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2322513"/>
            <a:ext cx="3346450" cy="3400425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1062038" y="6016625"/>
            <a:ext cx="724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Loss of bone mass and horizontal trabeculae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5324475" y="6553200"/>
            <a:ext cx="3455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accent1"/>
                </a:solidFill>
                <a:latin typeface="Arial" panose="020B0604020202020204" pitchFamily="34" charset="0"/>
              </a:rPr>
              <a:t>Borah</a:t>
            </a:r>
            <a:r>
              <a:rPr lang="en-GB" sz="1400">
                <a:solidFill>
                  <a:schemeClr val="accent1"/>
                </a:solidFill>
                <a:latin typeface="Arial" panose="020B0604020202020204" pitchFamily="34" charset="0"/>
              </a:rPr>
              <a:t> B</a:t>
            </a:r>
            <a:r>
              <a:rPr lang="en-US" sz="1400">
                <a:solidFill>
                  <a:schemeClr val="accent1"/>
                </a:solidFill>
                <a:latin typeface="Arial" panose="020B0604020202020204" pitchFamily="34" charset="0"/>
              </a:rPr>
              <a:t> et al.  Anat. Rec. 2001</a:t>
            </a:r>
            <a:r>
              <a:rPr lang="en-GB" sz="1400">
                <a:solidFill>
                  <a:schemeClr val="accent1"/>
                </a:solidFill>
                <a:latin typeface="Arial" panose="020B0604020202020204" pitchFamily="34" charset="0"/>
              </a:rPr>
              <a:t>; 265(2): 101-10</a:t>
            </a:r>
            <a:endParaRPr lang="en-US" sz="1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220663" y="653415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panose="020B0604020202020204" pitchFamily="34" charset="0"/>
              </a:rPr>
              <a:t>* </a:t>
            </a:r>
            <a:r>
              <a:rPr lang="en-GB" sz="1400">
                <a:latin typeface="Arial" panose="020B0604020202020204" pitchFamily="34" charset="0"/>
              </a:rPr>
              <a:t>3D Microcomputed tomography images</a:t>
            </a:r>
            <a:endParaRPr 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ChangeArrowheads="1"/>
          </p:cNvSpPr>
          <p:nvPr/>
        </p:nvSpPr>
        <p:spPr bwMode="auto">
          <a:xfrm>
            <a:off x="1609725" y="381000"/>
            <a:ext cx="5924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Cumulative risk of fracture</a:t>
            </a:r>
          </a:p>
        </p:txBody>
      </p:sp>
      <p:grpSp>
        <p:nvGrpSpPr>
          <p:cNvPr id="55299" name="Group 1027"/>
          <p:cNvGrpSpPr>
            <a:grpSpLocks/>
          </p:cNvGrpSpPr>
          <p:nvPr/>
        </p:nvGrpSpPr>
        <p:grpSpPr bwMode="auto">
          <a:xfrm>
            <a:off x="581025" y="1546225"/>
            <a:ext cx="7978775" cy="4611688"/>
            <a:chOff x="366" y="974"/>
            <a:chExt cx="5026" cy="2905"/>
          </a:xfrm>
        </p:grpSpPr>
        <p:sp>
          <p:nvSpPr>
            <p:cNvPr id="55300" name="Line 1028"/>
            <p:cNvSpPr>
              <a:spLocks noChangeShapeType="1"/>
            </p:cNvSpPr>
            <p:nvPr/>
          </p:nvSpPr>
          <p:spPr bwMode="auto">
            <a:xfrm>
              <a:off x="1062" y="3347"/>
              <a:ext cx="4249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1" name="Line 1029"/>
            <p:cNvSpPr>
              <a:spLocks noChangeShapeType="1"/>
            </p:cNvSpPr>
            <p:nvPr/>
          </p:nvSpPr>
          <p:spPr bwMode="auto">
            <a:xfrm>
              <a:off x="1062" y="2774"/>
              <a:ext cx="4249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2" name="Line 1030"/>
            <p:cNvSpPr>
              <a:spLocks noChangeShapeType="1"/>
            </p:cNvSpPr>
            <p:nvPr/>
          </p:nvSpPr>
          <p:spPr bwMode="auto">
            <a:xfrm>
              <a:off x="1062" y="2200"/>
              <a:ext cx="4249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3" name="Line 1031"/>
            <p:cNvSpPr>
              <a:spLocks noChangeShapeType="1"/>
            </p:cNvSpPr>
            <p:nvPr/>
          </p:nvSpPr>
          <p:spPr bwMode="auto">
            <a:xfrm>
              <a:off x="1062" y="1627"/>
              <a:ext cx="4249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4" name="Line 1032"/>
            <p:cNvSpPr>
              <a:spLocks noChangeShapeType="1"/>
            </p:cNvSpPr>
            <p:nvPr/>
          </p:nvSpPr>
          <p:spPr bwMode="auto">
            <a:xfrm>
              <a:off x="1062" y="1054"/>
              <a:ext cx="4249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5" name="Freeform 1033"/>
            <p:cNvSpPr>
              <a:spLocks/>
            </p:cNvSpPr>
            <p:nvPr/>
          </p:nvSpPr>
          <p:spPr bwMode="auto">
            <a:xfrm>
              <a:off x="1062" y="3141"/>
              <a:ext cx="4249" cy="149"/>
            </a:xfrm>
            <a:custGeom>
              <a:avLst/>
              <a:gdLst>
                <a:gd name="T0" fmla="*/ 0 w 12746"/>
                <a:gd name="T1" fmla="*/ 448 h 448"/>
                <a:gd name="T2" fmla="*/ 1593 w 12746"/>
                <a:gd name="T3" fmla="*/ 431 h 448"/>
                <a:gd name="T4" fmla="*/ 3186 w 12746"/>
                <a:gd name="T5" fmla="*/ 413 h 448"/>
                <a:gd name="T6" fmla="*/ 4779 w 12746"/>
                <a:gd name="T7" fmla="*/ 361 h 448"/>
                <a:gd name="T8" fmla="*/ 6373 w 12746"/>
                <a:gd name="T9" fmla="*/ 276 h 448"/>
                <a:gd name="T10" fmla="*/ 7966 w 12746"/>
                <a:gd name="T11" fmla="*/ 189 h 448"/>
                <a:gd name="T12" fmla="*/ 9559 w 12746"/>
                <a:gd name="T13" fmla="*/ 104 h 448"/>
                <a:gd name="T14" fmla="*/ 11152 w 12746"/>
                <a:gd name="T15" fmla="*/ 17 h 448"/>
                <a:gd name="T16" fmla="*/ 12746 w 12746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6" h="448">
                  <a:moveTo>
                    <a:pt x="0" y="448"/>
                  </a:moveTo>
                  <a:lnTo>
                    <a:pt x="1593" y="431"/>
                  </a:lnTo>
                  <a:lnTo>
                    <a:pt x="3186" y="413"/>
                  </a:lnTo>
                  <a:lnTo>
                    <a:pt x="4779" y="361"/>
                  </a:lnTo>
                  <a:lnTo>
                    <a:pt x="6373" y="276"/>
                  </a:lnTo>
                  <a:lnTo>
                    <a:pt x="7966" y="189"/>
                  </a:lnTo>
                  <a:lnTo>
                    <a:pt x="9559" y="104"/>
                  </a:lnTo>
                  <a:lnTo>
                    <a:pt x="11152" y="17"/>
                  </a:lnTo>
                  <a:lnTo>
                    <a:pt x="12746" y="0"/>
                  </a:lnTo>
                </a:path>
              </a:pathLst>
            </a:custGeom>
            <a:noFill/>
            <a:ln w="23813">
              <a:solidFill>
                <a:srgbClr val="FFFF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6" name="Freeform 1034"/>
            <p:cNvSpPr>
              <a:spLocks/>
            </p:cNvSpPr>
            <p:nvPr/>
          </p:nvSpPr>
          <p:spPr bwMode="auto">
            <a:xfrm>
              <a:off x="1062" y="2602"/>
              <a:ext cx="4249" cy="745"/>
            </a:xfrm>
            <a:custGeom>
              <a:avLst/>
              <a:gdLst>
                <a:gd name="T0" fmla="*/ 0 w 12746"/>
                <a:gd name="T1" fmla="*/ 2237 h 2237"/>
                <a:gd name="T2" fmla="*/ 1593 w 12746"/>
                <a:gd name="T3" fmla="*/ 2202 h 2237"/>
                <a:gd name="T4" fmla="*/ 3186 w 12746"/>
                <a:gd name="T5" fmla="*/ 2099 h 2237"/>
                <a:gd name="T6" fmla="*/ 4779 w 12746"/>
                <a:gd name="T7" fmla="*/ 2048 h 2237"/>
                <a:gd name="T8" fmla="*/ 6373 w 12746"/>
                <a:gd name="T9" fmla="*/ 1945 h 2237"/>
                <a:gd name="T10" fmla="*/ 7966 w 12746"/>
                <a:gd name="T11" fmla="*/ 1824 h 2237"/>
                <a:gd name="T12" fmla="*/ 9559 w 12746"/>
                <a:gd name="T13" fmla="*/ 1462 h 2237"/>
                <a:gd name="T14" fmla="*/ 11152 w 12746"/>
                <a:gd name="T15" fmla="*/ 1033 h 2237"/>
                <a:gd name="T16" fmla="*/ 12746 w 12746"/>
                <a:gd name="T17" fmla="*/ 0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6" h="2237">
                  <a:moveTo>
                    <a:pt x="0" y="2237"/>
                  </a:moveTo>
                  <a:lnTo>
                    <a:pt x="1593" y="2202"/>
                  </a:lnTo>
                  <a:lnTo>
                    <a:pt x="3186" y="2099"/>
                  </a:lnTo>
                  <a:lnTo>
                    <a:pt x="4779" y="2048"/>
                  </a:lnTo>
                  <a:lnTo>
                    <a:pt x="6373" y="1945"/>
                  </a:lnTo>
                  <a:lnTo>
                    <a:pt x="7966" y="1824"/>
                  </a:lnTo>
                  <a:lnTo>
                    <a:pt x="9559" y="1462"/>
                  </a:lnTo>
                  <a:lnTo>
                    <a:pt x="11152" y="1033"/>
                  </a:lnTo>
                  <a:lnTo>
                    <a:pt x="12746" y="0"/>
                  </a:lnTo>
                </a:path>
              </a:pathLst>
            </a:custGeom>
            <a:noFill/>
            <a:ln w="23813">
              <a:solidFill>
                <a:srgbClr val="4C88F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7" name="Freeform 1035"/>
            <p:cNvSpPr>
              <a:spLocks/>
            </p:cNvSpPr>
            <p:nvPr/>
          </p:nvSpPr>
          <p:spPr bwMode="auto">
            <a:xfrm>
              <a:off x="1062" y="2372"/>
              <a:ext cx="4249" cy="975"/>
            </a:xfrm>
            <a:custGeom>
              <a:avLst/>
              <a:gdLst>
                <a:gd name="T0" fmla="*/ 0 w 12746"/>
                <a:gd name="T1" fmla="*/ 2925 h 2925"/>
                <a:gd name="T2" fmla="*/ 1593 w 12746"/>
                <a:gd name="T3" fmla="*/ 2908 h 2925"/>
                <a:gd name="T4" fmla="*/ 3186 w 12746"/>
                <a:gd name="T5" fmla="*/ 2838 h 2925"/>
                <a:gd name="T6" fmla="*/ 4779 w 12746"/>
                <a:gd name="T7" fmla="*/ 2753 h 2925"/>
                <a:gd name="T8" fmla="*/ 6373 w 12746"/>
                <a:gd name="T9" fmla="*/ 2666 h 2925"/>
                <a:gd name="T10" fmla="*/ 7966 w 12746"/>
                <a:gd name="T11" fmla="*/ 2494 h 2925"/>
                <a:gd name="T12" fmla="*/ 9559 w 12746"/>
                <a:gd name="T13" fmla="*/ 2150 h 2925"/>
                <a:gd name="T14" fmla="*/ 11152 w 12746"/>
                <a:gd name="T15" fmla="*/ 1429 h 2925"/>
                <a:gd name="T16" fmla="*/ 12746 w 12746"/>
                <a:gd name="T17" fmla="*/ 0 h 2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6" h="2925">
                  <a:moveTo>
                    <a:pt x="0" y="2925"/>
                  </a:moveTo>
                  <a:lnTo>
                    <a:pt x="1593" y="2908"/>
                  </a:lnTo>
                  <a:lnTo>
                    <a:pt x="3186" y="2838"/>
                  </a:lnTo>
                  <a:lnTo>
                    <a:pt x="4779" y="2753"/>
                  </a:lnTo>
                  <a:lnTo>
                    <a:pt x="6373" y="2666"/>
                  </a:lnTo>
                  <a:lnTo>
                    <a:pt x="7966" y="2494"/>
                  </a:lnTo>
                  <a:lnTo>
                    <a:pt x="9559" y="2150"/>
                  </a:lnTo>
                  <a:lnTo>
                    <a:pt x="11152" y="1429"/>
                  </a:lnTo>
                  <a:lnTo>
                    <a:pt x="12746" y="0"/>
                  </a:lnTo>
                </a:path>
              </a:pathLst>
            </a:custGeom>
            <a:noFill/>
            <a:ln w="23813">
              <a:solidFill>
                <a:srgbClr val="A653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8" name="Freeform 1036"/>
            <p:cNvSpPr>
              <a:spLocks/>
            </p:cNvSpPr>
            <p:nvPr/>
          </p:nvSpPr>
          <p:spPr bwMode="auto">
            <a:xfrm>
              <a:off x="1062" y="2057"/>
              <a:ext cx="4249" cy="1176"/>
            </a:xfrm>
            <a:custGeom>
              <a:avLst/>
              <a:gdLst>
                <a:gd name="T0" fmla="*/ 0 w 12746"/>
                <a:gd name="T1" fmla="*/ 3526 h 3526"/>
                <a:gd name="T2" fmla="*/ 1593 w 12746"/>
                <a:gd name="T3" fmla="*/ 3439 h 3526"/>
                <a:gd name="T4" fmla="*/ 3186 w 12746"/>
                <a:gd name="T5" fmla="*/ 3182 h 3526"/>
                <a:gd name="T6" fmla="*/ 4779 w 12746"/>
                <a:gd name="T7" fmla="*/ 2579 h 3526"/>
                <a:gd name="T8" fmla="*/ 6373 w 12746"/>
                <a:gd name="T9" fmla="*/ 2150 h 3526"/>
                <a:gd name="T10" fmla="*/ 7966 w 12746"/>
                <a:gd name="T11" fmla="*/ 1599 h 3526"/>
                <a:gd name="T12" fmla="*/ 9559 w 12746"/>
                <a:gd name="T13" fmla="*/ 1117 h 3526"/>
                <a:gd name="T14" fmla="*/ 11152 w 12746"/>
                <a:gd name="T15" fmla="*/ 773 h 3526"/>
                <a:gd name="T16" fmla="*/ 12746 w 12746"/>
                <a:gd name="T17" fmla="*/ 0 h 3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6" h="3526">
                  <a:moveTo>
                    <a:pt x="0" y="3526"/>
                  </a:moveTo>
                  <a:lnTo>
                    <a:pt x="1593" y="3439"/>
                  </a:lnTo>
                  <a:lnTo>
                    <a:pt x="3186" y="3182"/>
                  </a:lnTo>
                  <a:lnTo>
                    <a:pt x="4779" y="2579"/>
                  </a:lnTo>
                  <a:lnTo>
                    <a:pt x="6373" y="2150"/>
                  </a:lnTo>
                  <a:lnTo>
                    <a:pt x="7966" y="1599"/>
                  </a:lnTo>
                  <a:lnTo>
                    <a:pt x="9559" y="1117"/>
                  </a:lnTo>
                  <a:lnTo>
                    <a:pt x="11152" y="773"/>
                  </a:lnTo>
                  <a:lnTo>
                    <a:pt x="12746" y="0"/>
                  </a:lnTo>
                </a:path>
              </a:pathLst>
            </a:custGeom>
            <a:noFill/>
            <a:ln w="23813">
              <a:solidFill>
                <a:srgbClr val="E7975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09" name="Freeform 1037"/>
            <p:cNvSpPr>
              <a:spLocks/>
            </p:cNvSpPr>
            <p:nvPr/>
          </p:nvSpPr>
          <p:spPr bwMode="auto">
            <a:xfrm>
              <a:off x="1062" y="1885"/>
              <a:ext cx="4249" cy="1457"/>
            </a:xfrm>
            <a:custGeom>
              <a:avLst/>
              <a:gdLst>
                <a:gd name="T0" fmla="*/ 0 w 12746"/>
                <a:gd name="T1" fmla="*/ 4369 h 4369"/>
                <a:gd name="T2" fmla="*/ 1593 w 12746"/>
                <a:gd name="T3" fmla="*/ 4248 h 4369"/>
                <a:gd name="T4" fmla="*/ 3186 w 12746"/>
                <a:gd name="T5" fmla="*/ 4042 h 4369"/>
                <a:gd name="T6" fmla="*/ 4779 w 12746"/>
                <a:gd name="T7" fmla="*/ 3835 h 4369"/>
                <a:gd name="T8" fmla="*/ 6373 w 12746"/>
                <a:gd name="T9" fmla="*/ 3474 h 4369"/>
                <a:gd name="T10" fmla="*/ 7966 w 12746"/>
                <a:gd name="T11" fmla="*/ 2923 h 4369"/>
                <a:gd name="T12" fmla="*/ 9559 w 12746"/>
                <a:gd name="T13" fmla="*/ 2149 h 4369"/>
                <a:gd name="T14" fmla="*/ 11152 w 12746"/>
                <a:gd name="T15" fmla="*/ 1152 h 4369"/>
                <a:gd name="T16" fmla="*/ 12746 w 12746"/>
                <a:gd name="T17" fmla="*/ 0 h 4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6" h="4369">
                  <a:moveTo>
                    <a:pt x="0" y="4369"/>
                  </a:moveTo>
                  <a:lnTo>
                    <a:pt x="1593" y="4248"/>
                  </a:lnTo>
                  <a:lnTo>
                    <a:pt x="3186" y="4042"/>
                  </a:lnTo>
                  <a:lnTo>
                    <a:pt x="4779" y="3835"/>
                  </a:lnTo>
                  <a:lnTo>
                    <a:pt x="6373" y="3474"/>
                  </a:lnTo>
                  <a:lnTo>
                    <a:pt x="7966" y="2923"/>
                  </a:lnTo>
                  <a:lnTo>
                    <a:pt x="9559" y="2149"/>
                  </a:lnTo>
                  <a:lnTo>
                    <a:pt x="11152" y="1152"/>
                  </a:lnTo>
                  <a:lnTo>
                    <a:pt x="12746" y="0"/>
                  </a:lnTo>
                </a:path>
              </a:pathLst>
            </a:custGeom>
            <a:noFill/>
            <a:ln w="23813">
              <a:solidFill>
                <a:srgbClr val="BF4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0" name="Freeform 1038"/>
            <p:cNvSpPr>
              <a:spLocks/>
            </p:cNvSpPr>
            <p:nvPr/>
          </p:nvSpPr>
          <p:spPr bwMode="auto">
            <a:xfrm>
              <a:off x="1062" y="1455"/>
              <a:ext cx="4249" cy="1887"/>
            </a:xfrm>
            <a:custGeom>
              <a:avLst/>
              <a:gdLst>
                <a:gd name="T0" fmla="*/ 0 w 12746"/>
                <a:gd name="T1" fmla="*/ 5660 h 5660"/>
                <a:gd name="T2" fmla="*/ 1593 w 12746"/>
                <a:gd name="T3" fmla="*/ 5642 h 5660"/>
                <a:gd name="T4" fmla="*/ 3186 w 12746"/>
                <a:gd name="T5" fmla="*/ 5488 h 5660"/>
                <a:gd name="T6" fmla="*/ 4779 w 12746"/>
                <a:gd name="T7" fmla="*/ 5333 h 5660"/>
                <a:gd name="T8" fmla="*/ 6373 w 12746"/>
                <a:gd name="T9" fmla="*/ 5109 h 5660"/>
                <a:gd name="T10" fmla="*/ 7966 w 12746"/>
                <a:gd name="T11" fmla="*/ 4679 h 5660"/>
                <a:gd name="T12" fmla="*/ 9559 w 12746"/>
                <a:gd name="T13" fmla="*/ 3750 h 5660"/>
                <a:gd name="T14" fmla="*/ 11152 w 12746"/>
                <a:gd name="T15" fmla="*/ 2408 h 5660"/>
                <a:gd name="T16" fmla="*/ 12746 w 12746"/>
                <a:gd name="T17" fmla="*/ 0 h 5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46" h="5660">
                  <a:moveTo>
                    <a:pt x="0" y="5660"/>
                  </a:moveTo>
                  <a:lnTo>
                    <a:pt x="1593" y="5642"/>
                  </a:lnTo>
                  <a:lnTo>
                    <a:pt x="3186" y="5488"/>
                  </a:lnTo>
                  <a:lnTo>
                    <a:pt x="4779" y="5333"/>
                  </a:lnTo>
                  <a:lnTo>
                    <a:pt x="6373" y="5109"/>
                  </a:lnTo>
                  <a:lnTo>
                    <a:pt x="7966" y="4679"/>
                  </a:lnTo>
                  <a:lnTo>
                    <a:pt x="9559" y="3750"/>
                  </a:lnTo>
                  <a:lnTo>
                    <a:pt x="11152" y="2408"/>
                  </a:lnTo>
                  <a:lnTo>
                    <a:pt x="12746" y="0"/>
                  </a:lnTo>
                </a:path>
              </a:pathLst>
            </a:custGeom>
            <a:noFill/>
            <a:ln w="23813">
              <a:solidFill>
                <a:srgbClr val="77C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1" name="Line 1039"/>
            <p:cNvSpPr>
              <a:spLocks noChangeShapeType="1"/>
            </p:cNvSpPr>
            <p:nvPr/>
          </p:nvSpPr>
          <p:spPr bwMode="auto">
            <a:xfrm flipV="1">
              <a:off x="1062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2" name="Line 1040"/>
            <p:cNvSpPr>
              <a:spLocks noChangeShapeType="1"/>
            </p:cNvSpPr>
            <p:nvPr/>
          </p:nvSpPr>
          <p:spPr bwMode="auto">
            <a:xfrm flipV="1">
              <a:off x="1151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3" name="Line 1041"/>
            <p:cNvSpPr>
              <a:spLocks noChangeShapeType="1"/>
            </p:cNvSpPr>
            <p:nvPr/>
          </p:nvSpPr>
          <p:spPr bwMode="auto">
            <a:xfrm flipV="1">
              <a:off x="1239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4" name="Line 1042"/>
            <p:cNvSpPr>
              <a:spLocks noChangeShapeType="1"/>
            </p:cNvSpPr>
            <p:nvPr/>
          </p:nvSpPr>
          <p:spPr bwMode="auto">
            <a:xfrm flipV="1">
              <a:off x="1328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5" name="Line 1043"/>
            <p:cNvSpPr>
              <a:spLocks noChangeShapeType="1"/>
            </p:cNvSpPr>
            <p:nvPr/>
          </p:nvSpPr>
          <p:spPr bwMode="auto">
            <a:xfrm flipV="1">
              <a:off x="1416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6" name="Line 1044"/>
            <p:cNvSpPr>
              <a:spLocks noChangeShapeType="1"/>
            </p:cNvSpPr>
            <p:nvPr/>
          </p:nvSpPr>
          <p:spPr bwMode="auto">
            <a:xfrm flipV="1">
              <a:off x="1505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7" name="Line 1045"/>
            <p:cNvSpPr>
              <a:spLocks noChangeShapeType="1"/>
            </p:cNvSpPr>
            <p:nvPr/>
          </p:nvSpPr>
          <p:spPr bwMode="auto">
            <a:xfrm flipV="1">
              <a:off x="1593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8" name="Line 1046"/>
            <p:cNvSpPr>
              <a:spLocks noChangeShapeType="1"/>
            </p:cNvSpPr>
            <p:nvPr/>
          </p:nvSpPr>
          <p:spPr bwMode="auto">
            <a:xfrm flipV="1">
              <a:off x="1682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19" name="Line 1047"/>
            <p:cNvSpPr>
              <a:spLocks noChangeShapeType="1"/>
            </p:cNvSpPr>
            <p:nvPr/>
          </p:nvSpPr>
          <p:spPr bwMode="auto">
            <a:xfrm flipV="1">
              <a:off x="1770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0" name="Line 1048"/>
            <p:cNvSpPr>
              <a:spLocks noChangeShapeType="1"/>
            </p:cNvSpPr>
            <p:nvPr/>
          </p:nvSpPr>
          <p:spPr bwMode="auto">
            <a:xfrm flipV="1">
              <a:off x="1859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1" name="Line 1049"/>
            <p:cNvSpPr>
              <a:spLocks noChangeShapeType="1"/>
            </p:cNvSpPr>
            <p:nvPr/>
          </p:nvSpPr>
          <p:spPr bwMode="auto">
            <a:xfrm flipV="1">
              <a:off x="1947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2" name="Line 1050"/>
            <p:cNvSpPr>
              <a:spLocks noChangeShapeType="1"/>
            </p:cNvSpPr>
            <p:nvPr/>
          </p:nvSpPr>
          <p:spPr bwMode="auto">
            <a:xfrm flipV="1">
              <a:off x="2036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3" name="Line 1051"/>
            <p:cNvSpPr>
              <a:spLocks noChangeShapeType="1"/>
            </p:cNvSpPr>
            <p:nvPr/>
          </p:nvSpPr>
          <p:spPr bwMode="auto">
            <a:xfrm flipV="1">
              <a:off x="2124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4" name="Line 1052"/>
            <p:cNvSpPr>
              <a:spLocks noChangeShapeType="1"/>
            </p:cNvSpPr>
            <p:nvPr/>
          </p:nvSpPr>
          <p:spPr bwMode="auto">
            <a:xfrm flipV="1">
              <a:off x="2213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5" name="Line 1053"/>
            <p:cNvSpPr>
              <a:spLocks noChangeShapeType="1"/>
            </p:cNvSpPr>
            <p:nvPr/>
          </p:nvSpPr>
          <p:spPr bwMode="auto">
            <a:xfrm flipV="1">
              <a:off x="2301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6" name="Line 1054"/>
            <p:cNvSpPr>
              <a:spLocks noChangeShapeType="1"/>
            </p:cNvSpPr>
            <p:nvPr/>
          </p:nvSpPr>
          <p:spPr bwMode="auto">
            <a:xfrm flipV="1">
              <a:off x="2390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7" name="Line 1055"/>
            <p:cNvSpPr>
              <a:spLocks noChangeShapeType="1"/>
            </p:cNvSpPr>
            <p:nvPr/>
          </p:nvSpPr>
          <p:spPr bwMode="auto">
            <a:xfrm flipV="1">
              <a:off x="2478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8" name="Line 1056"/>
            <p:cNvSpPr>
              <a:spLocks noChangeShapeType="1"/>
            </p:cNvSpPr>
            <p:nvPr/>
          </p:nvSpPr>
          <p:spPr bwMode="auto">
            <a:xfrm flipV="1">
              <a:off x="2567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29" name="Line 1057"/>
            <p:cNvSpPr>
              <a:spLocks noChangeShapeType="1"/>
            </p:cNvSpPr>
            <p:nvPr/>
          </p:nvSpPr>
          <p:spPr bwMode="auto">
            <a:xfrm flipV="1">
              <a:off x="2655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0" name="Line 1058"/>
            <p:cNvSpPr>
              <a:spLocks noChangeShapeType="1"/>
            </p:cNvSpPr>
            <p:nvPr/>
          </p:nvSpPr>
          <p:spPr bwMode="auto">
            <a:xfrm flipV="1">
              <a:off x="2744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1" name="Line 1059"/>
            <p:cNvSpPr>
              <a:spLocks noChangeShapeType="1"/>
            </p:cNvSpPr>
            <p:nvPr/>
          </p:nvSpPr>
          <p:spPr bwMode="auto">
            <a:xfrm flipV="1">
              <a:off x="2832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2" name="Line 1060"/>
            <p:cNvSpPr>
              <a:spLocks noChangeShapeType="1"/>
            </p:cNvSpPr>
            <p:nvPr/>
          </p:nvSpPr>
          <p:spPr bwMode="auto">
            <a:xfrm flipV="1">
              <a:off x="2921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3" name="Line 1061"/>
            <p:cNvSpPr>
              <a:spLocks noChangeShapeType="1"/>
            </p:cNvSpPr>
            <p:nvPr/>
          </p:nvSpPr>
          <p:spPr bwMode="auto">
            <a:xfrm flipV="1">
              <a:off x="3010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4" name="Line 1062"/>
            <p:cNvSpPr>
              <a:spLocks noChangeShapeType="1"/>
            </p:cNvSpPr>
            <p:nvPr/>
          </p:nvSpPr>
          <p:spPr bwMode="auto">
            <a:xfrm flipV="1">
              <a:off x="3098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5" name="Line 1063"/>
            <p:cNvSpPr>
              <a:spLocks noChangeShapeType="1"/>
            </p:cNvSpPr>
            <p:nvPr/>
          </p:nvSpPr>
          <p:spPr bwMode="auto">
            <a:xfrm flipV="1">
              <a:off x="3187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6" name="Line 1064"/>
            <p:cNvSpPr>
              <a:spLocks noChangeShapeType="1"/>
            </p:cNvSpPr>
            <p:nvPr/>
          </p:nvSpPr>
          <p:spPr bwMode="auto">
            <a:xfrm flipV="1">
              <a:off x="3275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7" name="Line 1065"/>
            <p:cNvSpPr>
              <a:spLocks noChangeShapeType="1"/>
            </p:cNvSpPr>
            <p:nvPr/>
          </p:nvSpPr>
          <p:spPr bwMode="auto">
            <a:xfrm flipV="1">
              <a:off x="3364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8" name="Line 1066"/>
            <p:cNvSpPr>
              <a:spLocks noChangeShapeType="1"/>
            </p:cNvSpPr>
            <p:nvPr/>
          </p:nvSpPr>
          <p:spPr bwMode="auto">
            <a:xfrm flipV="1">
              <a:off x="3452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39" name="Line 1067"/>
            <p:cNvSpPr>
              <a:spLocks noChangeShapeType="1"/>
            </p:cNvSpPr>
            <p:nvPr/>
          </p:nvSpPr>
          <p:spPr bwMode="auto">
            <a:xfrm flipV="1">
              <a:off x="3541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0" name="Line 1068"/>
            <p:cNvSpPr>
              <a:spLocks noChangeShapeType="1"/>
            </p:cNvSpPr>
            <p:nvPr/>
          </p:nvSpPr>
          <p:spPr bwMode="auto">
            <a:xfrm flipV="1">
              <a:off x="3629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1" name="Line 1069"/>
            <p:cNvSpPr>
              <a:spLocks noChangeShapeType="1"/>
            </p:cNvSpPr>
            <p:nvPr/>
          </p:nvSpPr>
          <p:spPr bwMode="auto">
            <a:xfrm flipV="1">
              <a:off x="3718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2" name="Line 1070"/>
            <p:cNvSpPr>
              <a:spLocks noChangeShapeType="1"/>
            </p:cNvSpPr>
            <p:nvPr/>
          </p:nvSpPr>
          <p:spPr bwMode="auto">
            <a:xfrm flipV="1">
              <a:off x="3806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3" name="Line 1071"/>
            <p:cNvSpPr>
              <a:spLocks noChangeShapeType="1"/>
            </p:cNvSpPr>
            <p:nvPr/>
          </p:nvSpPr>
          <p:spPr bwMode="auto">
            <a:xfrm flipV="1">
              <a:off x="3895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4" name="Line 1072"/>
            <p:cNvSpPr>
              <a:spLocks noChangeShapeType="1"/>
            </p:cNvSpPr>
            <p:nvPr/>
          </p:nvSpPr>
          <p:spPr bwMode="auto">
            <a:xfrm flipV="1">
              <a:off x="3983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5" name="Line 1073"/>
            <p:cNvSpPr>
              <a:spLocks noChangeShapeType="1"/>
            </p:cNvSpPr>
            <p:nvPr/>
          </p:nvSpPr>
          <p:spPr bwMode="auto">
            <a:xfrm flipV="1">
              <a:off x="4072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6" name="Line 1074"/>
            <p:cNvSpPr>
              <a:spLocks noChangeShapeType="1"/>
            </p:cNvSpPr>
            <p:nvPr/>
          </p:nvSpPr>
          <p:spPr bwMode="auto">
            <a:xfrm flipV="1">
              <a:off x="4160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7" name="Line 1075"/>
            <p:cNvSpPr>
              <a:spLocks noChangeShapeType="1"/>
            </p:cNvSpPr>
            <p:nvPr/>
          </p:nvSpPr>
          <p:spPr bwMode="auto">
            <a:xfrm flipV="1">
              <a:off x="4249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8" name="Line 1076"/>
            <p:cNvSpPr>
              <a:spLocks noChangeShapeType="1"/>
            </p:cNvSpPr>
            <p:nvPr/>
          </p:nvSpPr>
          <p:spPr bwMode="auto">
            <a:xfrm flipV="1">
              <a:off x="4337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49" name="Line 1077"/>
            <p:cNvSpPr>
              <a:spLocks noChangeShapeType="1"/>
            </p:cNvSpPr>
            <p:nvPr/>
          </p:nvSpPr>
          <p:spPr bwMode="auto">
            <a:xfrm flipV="1">
              <a:off x="4426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0" name="Line 1078"/>
            <p:cNvSpPr>
              <a:spLocks noChangeShapeType="1"/>
            </p:cNvSpPr>
            <p:nvPr/>
          </p:nvSpPr>
          <p:spPr bwMode="auto">
            <a:xfrm flipV="1">
              <a:off x="4514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1" name="Line 1079"/>
            <p:cNvSpPr>
              <a:spLocks noChangeShapeType="1"/>
            </p:cNvSpPr>
            <p:nvPr/>
          </p:nvSpPr>
          <p:spPr bwMode="auto">
            <a:xfrm flipV="1">
              <a:off x="4603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2" name="Line 1080"/>
            <p:cNvSpPr>
              <a:spLocks noChangeShapeType="1"/>
            </p:cNvSpPr>
            <p:nvPr/>
          </p:nvSpPr>
          <p:spPr bwMode="auto">
            <a:xfrm flipV="1">
              <a:off x="4691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3" name="Line 1081"/>
            <p:cNvSpPr>
              <a:spLocks noChangeShapeType="1"/>
            </p:cNvSpPr>
            <p:nvPr/>
          </p:nvSpPr>
          <p:spPr bwMode="auto">
            <a:xfrm flipV="1">
              <a:off x="4780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4" name="Line 1082"/>
            <p:cNvSpPr>
              <a:spLocks noChangeShapeType="1"/>
            </p:cNvSpPr>
            <p:nvPr/>
          </p:nvSpPr>
          <p:spPr bwMode="auto">
            <a:xfrm flipV="1">
              <a:off x="4868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5" name="Line 1083"/>
            <p:cNvSpPr>
              <a:spLocks noChangeShapeType="1"/>
            </p:cNvSpPr>
            <p:nvPr/>
          </p:nvSpPr>
          <p:spPr bwMode="auto">
            <a:xfrm flipV="1">
              <a:off x="4957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6" name="Line 1084"/>
            <p:cNvSpPr>
              <a:spLocks noChangeShapeType="1"/>
            </p:cNvSpPr>
            <p:nvPr/>
          </p:nvSpPr>
          <p:spPr bwMode="auto">
            <a:xfrm flipV="1">
              <a:off x="5045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7" name="Line 1085"/>
            <p:cNvSpPr>
              <a:spLocks noChangeShapeType="1"/>
            </p:cNvSpPr>
            <p:nvPr/>
          </p:nvSpPr>
          <p:spPr bwMode="auto">
            <a:xfrm flipV="1">
              <a:off x="5134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8" name="Line 1086"/>
            <p:cNvSpPr>
              <a:spLocks noChangeShapeType="1"/>
            </p:cNvSpPr>
            <p:nvPr/>
          </p:nvSpPr>
          <p:spPr bwMode="auto">
            <a:xfrm flipV="1">
              <a:off x="5222" y="3347"/>
              <a:ext cx="1" cy="32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59" name="Line 1087"/>
            <p:cNvSpPr>
              <a:spLocks noChangeShapeType="1"/>
            </p:cNvSpPr>
            <p:nvPr/>
          </p:nvSpPr>
          <p:spPr bwMode="auto">
            <a:xfrm flipV="1">
              <a:off x="5311" y="3347"/>
              <a:ext cx="1" cy="63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0" name="Line 1088"/>
            <p:cNvSpPr>
              <a:spLocks noChangeShapeType="1"/>
            </p:cNvSpPr>
            <p:nvPr/>
          </p:nvSpPr>
          <p:spPr bwMode="auto">
            <a:xfrm>
              <a:off x="999" y="3347"/>
              <a:ext cx="63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1" name="Line 1089"/>
            <p:cNvSpPr>
              <a:spLocks noChangeShapeType="1"/>
            </p:cNvSpPr>
            <p:nvPr/>
          </p:nvSpPr>
          <p:spPr bwMode="auto">
            <a:xfrm>
              <a:off x="1030" y="3295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2" name="Line 1090"/>
            <p:cNvSpPr>
              <a:spLocks noChangeShapeType="1"/>
            </p:cNvSpPr>
            <p:nvPr/>
          </p:nvSpPr>
          <p:spPr bwMode="auto">
            <a:xfrm>
              <a:off x="1030" y="3243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3" name="Line 1091"/>
            <p:cNvSpPr>
              <a:spLocks noChangeShapeType="1"/>
            </p:cNvSpPr>
            <p:nvPr/>
          </p:nvSpPr>
          <p:spPr bwMode="auto">
            <a:xfrm>
              <a:off x="1030" y="3191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4" name="Line 1092"/>
            <p:cNvSpPr>
              <a:spLocks noChangeShapeType="1"/>
            </p:cNvSpPr>
            <p:nvPr/>
          </p:nvSpPr>
          <p:spPr bwMode="auto">
            <a:xfrm>
              <a:off x="1030" y="3139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5" name="Line 1093"/>
            <p:cNvSpPr>
              <a:spLocks noChangeShapeType="1"/>
            </p:cNvSpPr>
            <p:nvPr/>
          </p:nvSpPr>
          <p:spPr bwMode="auto">
            <a:xfrm>
              <a:off x="1030" y="3087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6" name="Line 1094"/>
            <p:cNvSpPr>
              <a:spLocks noChangeShapeType="1"/>
            </p:cNvSpPr>
            <p:nvPr/>
          </p:nvSpPr>
          <p:spPr bwMode="auto">
            <a:xfrm>
              <a:off x="1030" y="3034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7" name="Line 1095"/>
            <p:cNvSpPr>
              <a:spLocks noChangeShapeType="1"/>
            </p:cNvSpPr>
            <p:nvPr/>
          </p:nvSpPr>
          <p:spPr bwMode="auto">
            <a:xfrm>
              <a:off x="1030" y="2982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8" name="Line 1096"/>
            <p:cNvSpPr>
              <a:spLocks noChangeShapeType="1"/>
            </p:cNvSpPr>
            <p:nvPr/>
          </p:nvSpPr>
          <p:spPr bwMode="auto">
            <a:xfrm>
              <a:off x="1030" y="2930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69" name="Line 1097"/>
            <p:cNvSpPr>
              <a:spLocks noChangeShapeType="1"/>
            </p:cNvSpPr>
            <p:nvPr/>
          </p:nvSpPr>
          <p:spPr bwMode="auto">
            <a:xfrm>
              <a:off x="1030" y="2878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0" name="Line 1098"/>
            <p:cNvSpPr>
              <a:spLocks noChangeShapeType="1"/>
            </p:cNvSpPr>
            <p:nvPr/>
          </p:nvSpPr>
          <p:spPr bwMode="auto">
            <a:xfrm>
              <a:off x="1030" y="2826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1" name="Line 1099"/>
            <p:cNvSpPr>
              <a:spLocks noChangeShapeType="1"/>
            </p:cNvSpPr>
            <p:nvPr/>
          </p:nvSpPr>
          <p:spPr bwMode="auto">
            <a:xfrm>
              <a:off x="999" y="2774"/>
              <a:ext cx="63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2" name="Line 1100"/>
            <p:cNvSpPr>
              <a:spLocks noChangeShapeType="1"/>
            </p:cNvSpPr>
            <p:nvPr/>
          </p:nvSpPr>
          <p:spPr bwMode="auto">
            <a:xfrm>
              <a:off x="1030" y="2722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3" name="Line 1101"/>
            <p:cNvSpPr>
              <a:spLocks noChangeShapeType="1"/>
            </p:cNvSpPr>
            <p:nvPr/>
          </p:nvSpPr>
          <p:spPr bwMode="auto">
            <a:xfrm>
              <a:off x="1030" y="2670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4" name="Line 1102"/>
            <p:cNvSpPr>
              <a:spLocks noChangeShapeType="1"/>
            </p:cNvSpPr>
            <p:nvPr/>
          </p:nvSpPr>
          <p:spPr bwMode="auto">
            <a:xfrm>
              <a:off x="1030" y="2618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5" name="Line 1103"/>
            <p:cNvSpPr>
              <a:spLocks noChangeShapeType="1"/>
            </p:cNvSpPr>
            <p:nvPr/>
          </p:nvSpPr>
          <p:spPr bwMode="auto">
            <a:xfrm>
              <a:off x="1030" y="2565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6" name="Line 1104"/>
            <p:cNvSpPr>
              <a:spLocks noChangeShapeType="1"/>
            </p:cNvSpPr>
            <p:nvPr/>
          </p:nvSpPr>
          <p:spPr bwMode="auto">
            <a:xfrm>
              <a:off x="1030" y="2513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7" name="Line 1105"/>
            <p:cNvSpPr>
              <a:spLocks noChangeShapeType="1"/>
            </p:cNvSpPr>
            <p:nvPr/>
          </p:nvSpPr>
          <p:spPr bwMode="auto">
            <a:xfrm>
              <a:off x="1030" y="2461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8" name="Line 1106"/>
            <p:cNvSpPr>
              <a:spLocks noChangeShapeType="1"/>
            </p:cNvSpPr>
            <p:nvPr/>
          </p:nvSpPr>
          <p:spPr bwMode="auto">
            <a:xfrm>
              <a:off x="1030" y="2409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79" name="Line 1107"/>
            <p:cNvSpPr>
              <a:spLocks noChangeShapeType="1"/>
            </p:cNvSpPr>
            <p:nvPr/>
          </p:nvSpPr>
          <p:spPr bwMode="auto">
            <a:xfrm>
              <a:off x="1030" y="2357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0" name="Line 1108"/>
            <p:cNvSpPr>
              <a:spLocks noChangeShapeType="1"/>
            </p:cNvSpPr>
            <p:nvPr/>
          </p:nvSpPr>
          <p:spPr bwMode="auto">
            <a:xfrm>
              <a:off x="1030" y="2305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1" name="Line 1109"/>
            <p:cNvSpPr>
              <a:spLocks noChangeShapeType="1"/>
            </p:cNvSpPr>
            <p:nvPr/>
          </p:nvSpPr>
          <p:spPr bwMode="auto">
            <a:xfrm>
              <a:off x="1030" y="2253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2" name="Line 1110"/>
            <p:cNvSpPr>
              <a:spLocks noChangeShapeType="1"/>
            </p:cNvSpPr>
            <p:nvPr/>
          </p:nvSpPr>
          <p:spPr bwMode="auto">
            <a:xfrm>
              <a:off x="999" y="2200"/>
              <a:ext cx="63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3" name="Line 1111"/>
            <p:cNvSpPr>
              <a:spLocks noChangeShapeType="1"/>
            </p:cNvSpPr>
            <p:nvPr/>
          </p:nvSpPr>
          <p:spPr bwMode="auto">
            <a:xfrm>
              <a:off x="1030" y="2148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4" name="Line 1112"/>
            <p:cNvSpPr>
              <a:spLocks noChangeShapeType="1"/>
            </p:cNvSpPr>
            <p:nvPr/>
          </p:nvSpPr>
          <p:spPr bwMode="auto">
            <a:xfrm>
              <a:off x="1030" y="2096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5" name="Line 1113"/>
            <p:cNvSpPr>
              <a:spLocks noChangeShapeType="1"/>
            </p:cNvSpPr>
            <p:nvPr/>
          </p:nvSpPr>
          <p:spPr bwMode="auto">
            <a:xfrm>
              <a:off x="1030" y="2044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6" name="Line 1114"/>
            <p:cNvSpPr>
              <a:spLocks noChangeShapeType="1"/>
            </p:cNvSpPr>
            <p:nvPr/>
          </p:nvSpPr>
          <p:spPr bwMode="auto">
            <a:xfrm>
              <a:off x="1030" y="1992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7" name="Line 1115"/>
            <p:cNvSpPr>
              <a:spLocks noChangeShapeType="1"/>
            </p:cNvSpPr>
            <p:nvPr/>
          </p:nvSpPr>
          <p:spPr bwMode="auto">
            <a:xfrm>
              <a:off x="1030" y="1940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8" name="Line 1116"/>
            <p:cNvSpPr>
              <a:spLocks noChangeShapeType="1"/>
            </p:cNvSpPr>
            <p:nvPr/>
          </p:nvSpPr>
          <p:spPr bwMode="auto">
            <a:xfrm>
              <a:off x="1030" y="1888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89" name="Line 1117"/>
            <p:cNvSpPr>
              <a:spLocks noChangeShapeType="1"/>
            </p:cNvSpPr>
            <p:nvPr/>
          </p:nvSpPr>
          <p:spPr bwMode="auto">
            <a:xfrm>
              <a:off x="1030" y="1836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0" name="Line 1118"/>
            <p:cNvSpPr>
              <a:spLocks noChangeShapeType="1"/>
            </p:cNvSpPr>
            <p:nvPr/>
          </p:nvSpPr>
          <p:spPr bwMode="auto">
            <a:xfrm>
              <a:off x="1030" y="1784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1" name="Line 1119"/>
            <p:cNvSpPr>
              <a:spLocks noChangeShapeType="1"/>
            </p:cNvSpPr>
            <p:nvPr/>
          </p:nvSpPr>
          <p:spPr bwMode="auto">
            <a:xfrm>
              <a:off x="1030" y="1731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2" name="Line 1120"/>
            <p:cNvSpPr>
              <a:spLocks noChangeShapeType="1"/>
            </p:cNvSpPr>
            <p:nvPr/>
          </p:nvSpPr>
          <p:spPr bwMode="auto">
            <a:xfrm>
              <a:off x="1030" y="1679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3" name="Line 1121"/>
            <p:cNvSpPr>
              <a:spLocks noChangeShapeType="1"/>
            </p:cNvSpPr>
            <p:nvPr/>
          </p:nvSpPr>
          <p:spPr bwMode="auto">
            <a:xfrm>
              <a:off x="999" y="1627"/>
              <a:ext cx="63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4" name="Line 1122"/>
            <p:cNvSpPr>
              <a:spLocks noChangeShapeType="1"/>
            </p:cNvSpPr>
            <p:nvPr/>
          </p:nvSpPr>
          <p:spPr bwMode="auto">
            <a:xfrm>
              <a:off x="1030" y="1575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5" name="Line 1123"/>
            <p:cNvSpPr>
              <a:spLocks noChangeShapeType="1"/>
            </p:cNvSpPr>
            <p:nvPr/>
          </p:nvSpPr>
          <p:spPr bwMode="auto">
            <a:xfrm>
              <a:off x="1030" y="1523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6" name="Line 1124"/>
            <p:cNvSpPr>
              <a:spLocks noChangeShapeType="1"/>
            </p:cNvSpPr>
            <p:nvPr/>
          </p:nvSpPr>
          <p:spPr bwMode="auto">
            <a:xfrm>
              <a:off x="1030" y="1471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7" name="Line 1125"/>
            <p:cNvSpPr>
              <a:spLocks noChangeShapeType="1"/>
            </p:cNvSpPr>
            <p:nvPr/>
          </p:nvSpPr>
          <p:spPr bwMode="auto">
            <a:xfrm>
              <a:off x="1030" y="1418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8" name="Line 1126"/>
            <p:cNvSpPr>
              <a:spLocks noChangeShapeType="1"/>
            </p:cNvSpPr>
            <p:nvPr/>
          </p:nvSpPr>
          <p:spPr bwMode="auto">
            <a:xfrm>
              <a:off x="1030" y="1366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399" name="Line 1127"/>
            <p:cNvSpPr>
              <a:spLocks noChangeShapeType="1"/>
            </p:cNvSpPr>
            <p:nvPr/>
          </p:nvSpPr>
          <p:spPr bwMode="auto">
            <a:xfrm>
              <a:off x="1030" y="1314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0" name="Line 1128"/>
            <p:cNvSpPr>
              <a:spLocks noChangeShapeType="1"/>
            </p:cNvSpPr>
            <p:nvPr/>
          </p:nvSpPr>
          <p:spPr bwMode="auto">
            <a:xfrm>
              <a:off x="1030" y="1262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1" name="Line 1129"/>
            <p:cNvSpPr>
              <a:spLocks noChangeShapeType="1"/>
            </p:cNvSpPr>
            <p:nvPr/>
          </p:nvSpPr>
          <p:spPr bwMode="auto">
            <a:xfrm>
              <a:off x="1030" y="1210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2" name="Line 1130"/>
            <p:cNvSpPr>
              <a:spLocks noChangeShapeType="1"/>
            </p:cNvSpPr>
            <p:nvPr/>
          </p:nvSpPr>
          <p:spPr bwMode="auto">
            <a:xfrm>
              <a:off x="1030" y="1158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3" name="Line 1131"/>
            <p:cNvSpPr>
              <a:spLocks noChangeShapeType="1"/>
            </p:cNvSpPr>
            <p:nvPr/>
          </p:nvSpPr>
          <p:spPr bwMode="auto">
            <a:xfrm>
              <a:off x="1030" y="1106"/>
              <a:ext cx="32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4" name="Line 1132"/>
            <p:cNvSpPr>
              <a:spLocks noChangeShapeType="1"/>
            </p:cNvSpPr>
            <p:nvPr/>
          </p:nvSpPr>
          <p:spPr bwMode="auto">
            <a:xfrm>
              <a:off x="999" y="1054"/>
              <a:ext cx="63" cy="1"/>
            </a:xfrm>
            <a:prstGeom prst="line">
              <a:avLst/>
            </a:prstGeom>
            <a:noFill/>
            <a:ln w="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5" name="Line 1133"/>
            <p:cNvSpPr>
              <a:spLocks noChangeShapeType="1"/>
            </p:cNvSpPr>
            <p:nvPr/>
          </p:nvSpPr>
          <p:spPr bwMode="auto">
            <a:xfrm>
              <a:off x="1062" y="3347"/>
              <a:ext cx="4249" cy="1"/>
            </a:xfrm>
            <a:prstGeom prst="line">
              <a:avLst/>
            </a:prstGeom>
            <a:noFill/>
            <a:ln w="1270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6" name="Line 1134"/>
            <p:cNvSpPr>
              <a:spLocks noChangeShapeType="1"/>
            </p:cNvSpPr>
            <p:nvPr/>
          </p:nvSpPr>
          <p:spPr bwMode="auto">
            <a:xfrm flipV="1">
              <a:off x="5311" y="1054"/>
              <a:ext cx="1" cy="2293"/>
            </a:xfrm>
            <a:prstGeom prst="line">
              <a:avLst/>
            </a:prstGeom>
            <a:noFill/>
            <a:ln w="1270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7" name="Line 1135"/>
            <p:cNvSpPr>
              <a:spLocks noChangeShapeType="1"/>
            </p:cNvSpPr>
            <p:nvPr/>
          </p:nvSpPr>
          <p:spPr bwMode="auto">
            <a:xfrm flipH="1">
              <a:off x="1062" y="1054"/>
              <a:ext cx="4249" cy="1"/>
            </a:xfrm>
            <a:prstGeom prst="line">
              <a:avLst/>
            </a:prstGeom>
            <a:noFill/>
            <a:ln w="1270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8" name="Line 1136"/>
            <p:cNvSpPr>
              <a:spLocks noChangeShapeType="1"/>
            </p:cNvSpPr>
            <p:nvPr/>
          </p:nvSpPr>
          <p:spPr bwMode="auto">
            <a:xfrm>
              <a:off x="1062" y="1054"/>
              <a:ext cx="1" cy="2293"/>
            </a:xfrm>
            <a:prstGeom prst="line">
              <a:avLst/>
            </a:prstGeom>
            <a:noFill/>
            <a:ln w="1270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09" name="Rectangle 1137"/>
            <p:cNvSpPr>
              <a:spLocks noChangeArrowheads="1"/>
            </p:cNvSpPr>
            <p:nvPr/>
          </p:nvSpPr>
          <p:spPr bwMode="auto">
            <a:xfrm>
              <a:off x="983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50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0" name="Rectangle 1138"/>
            <p:cNvSpPr>
              <a:spLocks noChangeArrowheads="1"/>
            </p:cNvSpPr>
            <p:nvPr/>
          </p:nvSpPr>
          <p:spPr bwMode="auto">
            <a:xfrm>
              <a:off x="1514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55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1" name="Rectangle 1139"/>
            <p:cNvSpPr>
              <a:spLocks noChangeArrowheads="1"/>
            </p:cNvSpPr>
            <p:nvPr/>
          </p:nvSpPr>
          <p:spPr bwMode="auto">
            <a:xfrm>
              <a:off x="2045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60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2" name="Rectangle 1140"/>
            <p:cNvSpPr>
              <a:spLocks noChangeArrowheads="1"/>
            </p:cNvSpPr>
            <p:nvPr/>
          </p:nvSpPr>
          <p:spPr bwMode="auto">
            <a:xfrm>
              <a:off x="2577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65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3" name="Rectangle 1141"/>
            <p:cNvSpPr>
              <a:spLocks noChangeArrowheads="1"/>
            </p:cNvSpPr>
            <p:nvPr/>
          </p:nvSpPr>
          <p:spPr bwMode="auto">
            <a:xfrm>
              <a:off x="3108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70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4" name="Rectangle 1142"/>
            <p:cNvSpPr>
              <a:spLocks noChangeArrowheads="1"/>
            </p:cNvSpPr>
            <p:nvPr/>
          </p:nvSpPr>
          <p:spPr bwMode="auto">
            <a:xfrm>
              <a:off x="3639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75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5" name="Rectangle 1143"/>
            <p:cNvSpPr>
              <a:spLocks noChangeArrowheads="1"/>
            </p:cNvSpPr>
            <p:nvPr/>
          </p:nvSpPr>
          <p:spPr bwMode="auto">
            <a:xfrm>
              <a:off x="4170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80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6" name="Rectangle 1144"/>
            <p:cNvSpPr>
              <a:spLocks noChangeArrowheads="1"/>
            </p:cNvSpPr>
            <p:nvPr/>
          </p:nvSpPr>
          <p:spPr bwMode="auto">
            <a:xfrm>
              <a:off x="4701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85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7" name="Rectangle 1145"/>
            <p:cNvSpPr>
              <a:spLocks noChangeArrowheads="1"/>
            </p:cNvSpPr>
            <p:nvPr/>
          </p:nvSpPr>
          <p:spPr bwMode="auto">
            <a:xfrm>
              <a:off x="5232" y="34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90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8" name="Rectangle 1146"/>
            <p:cNvSpPr>
              <a:spLocks noChangeArrowheads="1"/>
            </p:cNvSpPr>
            <p:nvPr/>
          </p:nvSpPr>
          <p:spPr bwMode="auto">
            <a:xfrm>
              <a:off x="2821" y="3706"/>
              <a:ext cx="7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Age (years)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19" name="Rectangle 1147"/>
            <p:cNvSpPr>
              <a:spLocks noChangeArrowheads="1"/>
            </p:cNvSpPr>
            <p:nvPr/>
          </p:nvSpPr>
          <p:spPr bwMode="auto">
            <a:xfrm>
              <a:off x="857" y="3267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b="1">
                  <a:solidFill>
                    <a:srgbClr val="FFFF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0" name="Rectangle 1148"/>
            <p:cNvSpPr>
              <a:spLocks noChangeArrowheads="1"/>
            </p:cNvSpPr>
            <p:nvPr/>
          </p:nvSpPr>
          <p:spPr bwMode="auto">
            <a:xfrm>
              <a:off x="777" y="269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b="1">
                  <a:solidFill>
                    <a:srgbClr val="FFFF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10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1" name="Rectangle 1149"/>
            <p:cNvSpPr>
              <a:spLocks noChangeArrowheads="1"/>
            </p:cNvSpPr>
            <p:nvPr/>
          </p:nvSpPr>
          <p:spPr bwMode="auto">
            <a:xfrm>
              <a:off x="777" y="2120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b="1">
                  <a:solidFill>
                    <a:srgbClr val="FFFF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2" name="Rectangle 1150"/>
            <p:cNvSpPr>
              <a:spLocks noChangeArrowheads="1"/>
            </p:cNvSpPr>
            <p:nvPr/>
          </p:nvSpPr>
          <p:spPr bwMode="auto">
            <a:xfrm>
              <a:off x="777" y="1547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b="1">
                  <a:solidFill>
                    <a:srgbClr val="FFFF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3" name="Rectangle 1151"/>
            <p:cNvSpPr>
              <a:spLocks noChangeArrowheads="1"/>
            </p:cNvSpPr>
            <p:nvPr/>
          </p:nvSpPr>
          <p:spPr bwMode="auto">
            <a:xfrm>
              <a:off x="777" y="974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b="1">
                  <a:solidFill>
                    <a:srgbClr val="FFFF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40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4" name="Rectangle 1152"/>
            <p:cNvSpPr>
              <a:spLocks noChangeArrowheads="1"/>
            </p:cNvSpPr>
            <p:nvPr/>
          </p:nvSpPr>
          <p:spPr bwMode="auto">
            <a:xfrm rot="16200000">
              <a:off x="-171" y="2101"/>
              <a:ext cx="12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>
                  <a:solidFill>
                    <a:srgbClr val="FFFF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Cumulative risk (%)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5" name="AutoShape 1153"/>
            <p:cNvSpPr>
              <a:spLocks noChangeArrowheads="1"/>
            </p:cNvSpPr>
            <p:nvPr/>
          </p:nvSpPr>
          <p:spPr bwMode="auto">
            <a:xfrm>
              <a:off x="1151" y="1142"/>
              <a:ext cx="1248" cy="1256"/>
            </a:xfrm>
            <a:prstGeom prst="roundRect">
              <a:avLst>
                <a:gd name="adj" fmla="val 4995"/>
              </a:avLst>
            </a:pr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26" name="AutoShape 1154"/>
            <p:cNvSpPr>
              <a:spLocks noChangeArrowheads="1"/>
            </p:cNvSpPr>
            <p:nvPr/>
          </p:nvSpPr>
          <p:spPr bwMode="auto">
            <a:xfrm>
              <a:off x="1155" y="1146"/>
              <a:ext cx="1240" cy="1248"/>
            </a:xfrm>
            <a:prstGeom prst="roundRect">
              <a:avLst>
                <a:gd name="adj" fmla="val 4995"/>
              </a:avLst>
            </a:prstGeom>
            <a:noFill/>
            <a:ln w="12700">
              <a:solidFill>
                <a:srgbClr val="BFBF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27" name="Rectangle 1155"/>
            <p:cNvSpPr>
              <a:spLocks noChangeArrowheads="1"/>
            </p:cNvSpPr>
            <p:nvPr/>
          </p:nvSpPr>
          <p:spPr bwMode="auto">
            <a:xfrm>
              <a:off x="1411" y="1146"/>
              <a:ext cx="7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Fracture Site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8" name="Rectangle 1156"/>
            <p:cNvSpPr>
              <a:spLocks noChangeArrowheads="1"/>
            </p:cNvSpPr>
            <p:nvPr/>
          </p:nvSpPr>
          <p:spPr bwMode="auto">
            <a:xfrm>
              <a:off x="1317" y="1312"/>
              <a:ext cx="7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Hip (women)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29" name="Rectangle 1157"/>
            <p:cNvSpPr>
              <a:spLocks noChangeArrowheads="1"/>
            </p:cNvSpPr>
            <p:nvPr/>
          </p:nvSpPr>
          <p:spPr bwMode="auto">
            <a:xfrm>
              <a:off x="1317" y="1497"/>
              <a:ext cx="10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Vertebral (women)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30" name="Rectangle 1158"/>
            <p:cNvSpPr>
              <a:spLocks noChangeArrowheads="1"/>
            </p:cNvSpPr>
            <p:nvPr/>
          </p:nvSpPr>
          <p:spPr bwMode="auto">
            <a:xfrm>
              <a:off x="1317" y="1682"/>
              <a:ext cx="8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Wrist (women)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31" name="Rectangle 1159"/>
            <p:cNvSpPr>
              <a:spLocks noChangeArrowheads="1"/>
            </p:cNvSpPr>
            <p:nvPr/>
          </p:nvSpPr>
          <p:spPr bwMode="auto">
            <a:xfrm>
              <a:off x="1317" y="1866"/>
              <a:ext cx="5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Hip (men)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32" name="Rectangle 1160"/>
            <p:cNvSpPr>
              <a:spLocks noChangeArrowheads="1"/>
            </p:cNvSpPr>
            <p:nvPr/>
          </p:nvSpPr>
          <p:spPr bwMode="auto">
            <a:xfrm>
              <a:off x="1317" y="2051"/>
              <a:ext cx="8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Vertebral (men)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33" name="Rectangle 1161"/>
            <p:cNvSpPr>
              <a:spLocks noChangeArrowheads="1"/>
            </p:cNvSpPr>
            <p:nvPr/>
          </p:nvSpPr>
          <p:spPr bwMode="auto">
            <a:xfrm>
              <a:off x="1317" y="2235"/>
              <a:ext cx="6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600">
                  <a:solidFill>
                    <a:srgbClr val="FFFF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Wrist (men)</a:t>
              </a:r>
              <a:endParaRPr lang="en-GB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55434" name="Freeform 1162"/>
            <p:cNvSpPr>
              <a:spLocks/>
            </p:cNvSpPr>
            <p:nvPr/>
          </p:nvSpPr>
          <p:spPr bwMode="auto">
            <a:xfrm>
              <a:off x="1188" y="1382"/>
              <a:ext cx="110" cy="1"/>
            </a:xfrm>
            <a:custGeom>
              <a:avLst/>
              <a:gdLst>
                <a:gd name="T0" fmla="*/ 0 w 332"/>
                <a:gd name="T1" fmla="*/ 166 w 332"/>
                <a:gd name="T2" fmla="*/ 332 w 3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32">
                  <a:moveTo>
                    <a:pt x="0" y="0"/>
                  </a:moveTo>
                  <a:lnTo>
                    <a:pt x="166" y="0"/>
                  </a:lnTo>
                  <a:lnTo>
                    <a:pt x="332" y="0"/>
                  </a:lnTo>
                </a:path>
              </a:pathLst>
            </a:custGeom>
            <a:noFill/>
            <a:ln w="23813">
              <a:solidFill>
                <a:srgbClr val="77C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35" name="Freeform 1163"/>
            <p:cNvSpPr>
              <a:spLocks/>
            </p:cNvSpPr>
            <p:nvPr/>
          </p:nvSpPr>
          <p:spPr bwMode="auto">
            <a:xfrm>
              <a:off x="1188" y="1567"/>
              <a:ext cx="110" cy="1"/>
            </a:xfrm>
            <a:custGeom>
              <a:avLst/>
              <a:gdLst>
                <a:gd name="T0" fmla="*/ 0 w 332"/>
                <a:gd name="T1" fmla="*/ 166 w 332"/>
                <a:gd name="T2" fmla="*/ 332 w 3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32">
                  <a:moveTo>
                    <a:pt x="0" y="0"/>
                  </a:moveTo>
                  <a:lnTo>
                    <a:pt x="166" y="0"/>
                  </a:lnTo>
                  <a:lnTo>
                    <a:pt x="332" y="0"/>
                  </a:lnTo>
                </a:path>
              </a:pathLst>
            </a:custGeom>
            <a:noFill/>
            <a:ln w="23813">
              <a:solidFill>
                <a:srgbClr val="BF4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36" name="Freeform 1164"/>
            <p:cNvSpPr>
              <a:spLocks/>
            </p:cNvSpPr>
            <p:nvPr/>
          </p:nvSpPr>
          <p:spPr bwMode="auto">
            <a:xfrm>
              <a:off x="1188" y="1752"/>
              <a:ext cx="110" cy="1"/>
            </a:xfrm>
            <a:custGeom>
              <a:avLst/>
              <a:gdLst>
                <a:gd name="T0" fmla="*/ 0 w 332"/>
                <a:gd name="T1" fmla="*/ 166 w 332"/>
                <a:gd name="T2" fmla="*/ 332 w 3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32">
                  <a:moveTo>
                    <a:pt x="0" y="0"/>
                  </a:moveTo>
                  <a:lnTo>
                    <a:pt x="166" y="0"/>
                  </a:lnTo>
                  <a:lnTo>
                    <a:pt x="332" y="0"/>
                  </a:lnTo>
                </a:path>
              </a:pathLst>
            </a:custGeom>
            <a:noFill/>
            <a:ln w="23813">
              <a:solidFill>
                <a:srgbClr val="E7975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37" name="Freeform 1165"/>
            <p:cNvSpPr>
              <a:spLocks/>
            </p:cNvSpPr>
            <p:nvPr/>
          </p:nvSpPr>
          <p:spPr bwMode="auto">
            <a:xfrm>
              <a:off x="1188" y="1936"/>
              <a:ext cx="110" cy="1"/>
            </a:xfrm>
            <a:custGeom>
              <a:avLst/>
              <a:gdLst>
                <a:gd name="T0" fmla="*/ 0 w 332"/>
                <a:gd name="T1" fmla="*/ 166 w 332"/>
                <a:gd name="T2" fmla="*/ 332 w 3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32">
                  <a:moveTo>
                    <a:pt x="0" y="0"/>
                  </a:moveTo>
                  <a:lnTo>
                    <a:pt x="166" y="0"/>
                  </a:lnTo>
                  <a:lnTo>
                    <a:pt x="332" y="0"/>
                  </a:lnTo>
                </a:path>
              </a:pathLst>
            </a:custGeom>
            <a:noFill/>
            <a:ln w="23813">
              <a:solidFill>
                <a:srgbClr val="A653A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38" name="Freeform 1166"/>
            <p:cNvSpPr>
              <a:spLocks/>
            </p:cNvSpPr>
            <p:nvPr/>
          </p:nvSpPr>
          <p:spPr bwMode="auto">
            <a:xfrm>
              <a:off x="1188" y="2121"/>
              <a:ext cx="110" cy="1"/>
            </a:xfrm>
            <a:custGeom>
              <a:avLst/>
              <a:gdLst>
                <a:gd name="T0" fmla="*/ 0 w 332"/>
                <a:gd name="T1" fmla="*/ 166 w 332"/>
                <a:gd name="T2" fmla="*/ 332 w 3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32">
                  <a:moveTo>
                    <a:pt x="0" y="0"/>
                  </a:moveTo>
                  <a:lnTo>
                    <a:pt x="166" y="0"/>
                  </a:lnTo>
                  <a:lnTo>
                    <a:pt x="332" y="0"/>
                  </a:lnTo>
                </a:path>
              </a:pathLst>
            </a:custGeom>
            <a:noFill/>
            <a:ln w="23813">
              <a:solidFill>
                <a:srgbClr val="4C88F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39" name="Freeform 1167"/>
            <p:cNvSpPr>
              <a:spLocks/>
            </p:cNvSpPr>
            <p:nvPr/>
          </p:nvSpPr>
          <p:spPr bwMode="auto">
            <a:xfrm>
              <a:off x="1188" y="2305"/>
              <a:ext cx="110" cy="1"/>
            </a:xfrm>
            <a:custGeom>
              <a:avLst/>
              <a:gdLst>
                <a:gd name="T0" fmla="*/ 0 w 332"/>
                <a:gd name="T1" fmla="*/ 166 w 332"/>
                <a:gd name="T2" fmla="*/ 332 w 33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32">
                  <a:moveTo>
                    <a:pt x="0" y="0"/>
                  </a:moveTo>
                  <a:lnTo>
                    <a:pt x="166" y="0"/>
                  </a:lnTo>
                  <a:lnTo>
                    <a:pt x="332" y="0"/>
                  </a:lnTo>
                </a:path>
              </a:pathLst>
            </a:custGeom>
            <a:noFill/>
            <a:ln w="23813">
              <a:solidFill>
                <a:srgbClr val="FFFFA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440" name="Line 1168"/>
            <p:cNvSpPr>
              <a:spLocks noChangeShapeType="1"/>
            </p:cNvSpPr>
            <p:nvPr/>
          </p:nvSpPr>
          <p:spPr bwMode="auto">
            <a:xfrm flipH="1" flipV="1">
              <a:off x="3726" y="1060"/>
              <a:ext cx="1" cy="2277"/>
            </a:xfrm>
            <a:prstGeom prst="line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C3EA28C-90BC-4B00-9DF2-1B1A38091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1384300"/>
          </a:xfrm>
        </p:spPr>
        <p:txBody>
          <a:bodyPr/>
          <a:lstStyle/>
          <a:p>
            <a:pPr algn="ctr"/>
            <a:r>
              <a:rPr lang="en-GB" altLang="en-US" sz="4000" dirty="0">
                <a:solidFill>
                  <a:srgbClr val="FFFF66"/>
                </a:solidFill>
              </a:rPr>
              <a:t>Vertebral Fracture Treatment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F654055-7703-47B9-9967-2D058109C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530350"/>
            <a:ext cx="7992888" cy="2906762"/>
          </a:xfrm>
        </p:spPr>
        <p:txBody>
          <a:bodyPr/>
          <a:lstStyle/>
          <a:p>
            <a:r>
              <a:rPr lang="en-GB" altLang="en-US" sz="4000" dirty="0"/>
              <a:t>Pain relief</a:t>
            </a:r>
          </a:p>
          <a:p>
            <a:r>
              <a:rPr lang="en-GB" altLang="en-US" sz="4000" dirty="0"/>
              <a:t>Protection of spine function</a:t>
            </a:r>
          </a:p>
          <a:p>
            <a:r>
              <a:rPr lang="en-GB" altLang="en-US" sz="4000" dirty="0"/>
              <a:t>Physical rehabilitation</a:t>
            </a:r>
          </a:p>
          <a:p>
            <a:r>
              <a:rPr lang="en-GB" altLang="en-US" sz="4000" dirty="0"/>
              <a:t>Supporting social context</a:t>
            </a:r>
          </a:p>
        </p:txBody>
      </p:sp>
    </p:spTree>
    <p:extLst>
      <p:ext uri="{BB962C8B-B14F-4D97-AF65-F5344CB8AC3E}">
        <p14:creationId xmlns:p14="http://schemas.microsoft.com/office/powerpoint/2010/main" val="2500917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DE3A7B7-77D8-A0A2-DEE7-E9D1CCCF3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FF99"/>
                </a:solidFill>
              </a:rPr>
              <a:t>Pain Relief</a:t>
            </a:r>
            <a:endParaRPr lang="en-US" altLang="en-US">
              <a:solidFill>
                <a:srgbClr val="FFFF99"/>
              </a:solidFill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962745A-033E-6E17-A98C-DC2A4E34532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00213"/>
            <a:ext cx="5194300" cy="4395787"/>
          </a:xfrm>
        </p:spPr>
        <p:txBody>
          <a:bodyPr/>
          <a:lstStyle/>
          <a:p>
            <a:r>
              <a:rPr lang="en-GB" altLang="en-US" sz="2800" dirty="0"/>
              <a:t>Analgesia </a:t>
            </a:r>
          </a:p>
          <a:p>
            <a:pPr lvl="1"/>
            <a:r>
              <a:rPr lang="en-GB" altLang="en-US" sz="2400" dirty="0"/>
              <a:t>Simple</a:t>
            </a:r>
          </a:p>
          <a:p>
            <a:pPr lvl="1"/>
            <a:r>
              <a:rPr lang="en-GB" altLang="en-US" sz="2400" dirty="0"/>
              <a:t>Opioids</a:t>
            </a:r>
          </a:p>
          <a:p>
            <a:pPr lvl="1"/>
            <a:r>
              <a:rPr lang="en-GB" altLang="en-US" sz="2400" dirty="0"/>
              <a:t>Neuropathic</a:t>
            </a:r>
          </a:p>
          <a:p>
            <a:r>
              <a:rPr lang="en-GB" altLang="en-US" sz="2800" dirty="0"/>
              <a:t>Heat or Cold, TENS</a:t>
            </a:r>
          </a:p>
          <a:p>
            <a:r>
              <a:rPr lang="en-GB" altLang="en-US" sz="2800" dirty="0"/>
              <a:t>Hydrotherapy – warm water</a:t>
            </a:r>
          </a:p>
          <a:p>
            <a:r>
              <a:rPr lang="en-GB" altLang="en-US" sz="2800" dirty="0"/>
              <a:t>Spinal support?</a:t>
            </a:r>
          </a:p>
          <a:p>
            <a:r>
              <a:rPr lang="en-GB" altLang="en-US" sz="2800" dirty="0"/>
              <a:t>Vertebroplasty?</a:t>
            </a:r>
          </a:p>
          <a:p>
            <a:r>
              <a:rPr lang="en-GB" altLang="en-US" sz="2800" dirty="0"/>
              <a:t>Cognitive therapies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DC288439-8A93-F850-A9BE-49ECF92FFE77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844675"/>
            <a:ext cx="3000375" cy="453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DE3A7B7-77D8-A0A2-DEE7-E9D1CCCF3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FF99"/>
                </a:solidFill>
              </a:rPr>
              <a:t>Pain Relief</a:t>
            </a:r>
            <a:endParaRPr lang="en-US" altLang="en-US">
              <a:solidFill>
                <a:srgbClr val="FFFF99"/>
              </a:solidFill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962745A-033E-6E17-A98C-DC2A4E34532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00213"/>
            <a:ext cx="7355160" cy="4395787"/>
          </a:xfrm>
        </p:spPr>
        <p:txBody>
          <a:bodyPr/>
          <a:lstStyle/>
          <a:p>
            <a:r>
              <a:rPr lang="en-GB" altLang="en-US" dirty="0"/>
              <a:t>Acute pain typically lasts 4-12 weeks</a:t>
            </a:r>
          </a:p>
          <a:p>
            <a:r>
              <a:rPr lang="en-GB" altLang="en-US" dirty="0"/>
              <a:t>Risk of chronic pain rises steeply with increasing number of fractures</a:t>
            </a:r>
          </a:p>
          <a:p>
            <a:r>
              <a:rPr lang="en-GB" altLang="en-US" dirty="0"/>
              <a:t>Start with paracetamol + opioid</a:t>
            </a:r>
          </a:p>
          <a:p>
            <a:r>
              <a:rPr lang="en-GB" altLang="en-US" dirty="0"/>
              <a:t>“Go in hard and back off quickly”</a:t>
            </a:r>
          </a:p>
          <a:p>
            <a:r>
              <a:rPr lang="en-GB" altLang="en-US" dirty="0"/>
              <a:t>High risk of opioid dependency</a:t>
            </a:r>
          </a:p>
          <a:p>
            <a:r>
              <a:rPr lang="en-GB" altLang="en-US" dirty="0"/>
              <a:t>Avoid tramadol at all costs</a:t>
            </a:r>
          </a:p>
          <a:p>
            <a:r>
              <a:rPr lang="en-GB" altLang="en-US" dirty="0"/>
              <a:t>Muscle relaxant side effects limit use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C3EA28C-90BC-4B00-9DF2-1B1A38091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1384300"/>
          </a:xfrm>
        </p:spPr>
        <p:txBody>
          <a:bodyPr/>
          <a:lstStyle/>
          <a:p>
            <a:pPr algn="ctr"/>
            <a:r>
              <a:rPr lang="en-GB" altLang="en-US" sz="4000" dirty="0">
                <a:solidFill>
                  <a:srgbClr val="FFFF66"/>
                </a:solidFill>
              </a:rPr>
              <a:t>Vertebral Fracture Prevention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F654055-7703-47B9-9967-2D058109C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530350"/>
            <a:ext cx="7992888" cy="2906762"/>
          </a:xfrm>
        </p:spPr>
        <p:txBody>
          <a:bodyPr/>
          <a:lstStyle/>
          <a:p>
            <a:r>
              <a:rPr lang="en-GB" altLang="en-US" sz="4000" dirty="0"/>
              <a:t>Osteoporosis medication</a:t>
            </a:r>
          </a:p>
          <a:p>
            <a:r>
              <a:rPr lang="en-GB" altLang="en-US" sz="4000" dirty="0"/>
              <a:t>Core strength and balance</a:t>
            </a:r>
          </a:p>
          <a:p>
            <a:r>
              <a:rPr lang="en-GB" altLang="en-US" sz="4000" dirty="0"/>
              <a:t>Falls interventions</a:t>
            </a:r>
          </a:p>
          <a:p>
            <a:r>
              <a:rPr lang="en-GB" altLang="en-US" sz="4000" dirty="0"/>
              <a:t>Managing frailty</a:t>
            </a:r>
          </a:p>
        </p:txBody>
      </p:sp>
    </p:spTree>
    <p:extLst>
      <p:ext uri="{BB962C8B-B14F-4D97-AF65-F5344CB8AC3E}">
        <p14:creationId xmlns:p14="http://schemas.microsoft.com/office/powerpoint/2010/main" val="3563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3F2C-9C10-42B5-8466-7D2780F8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bisphosphonates?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4A50E-3FE7-431E-B340-4A3559CD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Calcium binding agents</a:t>
            </a:r>
          </a:p>
          <a:p>
            <a:r>
              <a:rPr lang="en-GB" dirty="0"/>
              <a:t>Main use (~99%) </a:t>
            </a:r>
            <a:br>
              <a:rPr lang="en-GB" dirty="0"/>
            </a:br>
            <a:r>
              <a:rPr lang="en-GB" dirty="0"/>
              <a:t>is in detergents</a:t>
            </a:r>
          </a:p>
          <a:p>
            <a:r>
              <a:rPr lang="en-GB" dirty="0"/>
              <a:t>Clinical use discovered by </a:t>
            </a:r>
            <a:br>
              <a:rPr lang="en-GB" dirty="0"/>
            </a:br>
            <a:r>
              <a:rPr lang="en-GB" dirty="0"/>
              <a:t>accident during safety tests</a:t>
            </a:r>
          </a:p>
          <a:p>
            <a:r>
              <a:rPr lang="en-GB" dirty="0"/>
              <a:t>Interfere with bone resorption</a:t>
            </a:r>
          </a:p>
        </p:txBody>
      </p:sp>
      <p:pic>
        <p:nvPicPr>
          <p:cNvPr id="6" name="Picture 5" descr="A picture containing text, accessory&#10;&#10;Description automatically generated">
            <a:extLst>
              <a:ext uri="{FF2B5EF4-FFF2-40B4-BE49-F238E27FC236}">
                <a16:creationId xmlns:a16="http://schemas.microsoft.com/office/drawing/2014/main" id="{1D318335-9DCE-4D35-99C7-E1FFAFD67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63691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37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4417-2368-495F-B677-CAE00D03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bisphosphonates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A9982-FCAD-4175-AAF5-31BBFFEA6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Absorbed poorly from gut - teaspoon of milk = zero absorption</a:t>
            </a:r>
          </a:p>
          <a:p>
            <a:r>
              <a:rPr lang="en-GB" dirty="0"/>
              <a:t>Short circulating half-life (~30 mins)</a:t>
            </a:r>
          </a:p>
          <a:p>
            <a:r>
              <a:rPr lang="en-GB" dirty="0"/>
              <a:t>Bind avidly to bone mineral then sit there doing nothing, often for years</a:t>
            </a:r>
          </a:p>
        </p:txBody>
      </p:sp>
    </p:spTree>
    <p:extLst>
      <p:ext uri="{BB962C8B-B14F-4D97-AF65-F5344CB8AC3E}">
        <p14:creationId xmlns:p14="http://schemas.microsoft.com/office/powerpoint/2010/main" val="3197751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4417-2368-495F-B677-CAE00D03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bisphosphonates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A9982-FCAD-4175-AAF5-31BBFFEA6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Ingested by osteoclasts</a:t>
            </a:r>
          </a:p>
          <a:p>
            <a:r>
              <a:rPr lang="en-GB" dirty="0"/>
              <a:t>Trigger detachment of osteoclasts from bone surface</a:t>
            </a:r>
          </a:p>
          <a:p>
            <a:r>
              <a:rPr lang="en-GB" dirty="0"/>
              <a:t>Detached osteoclasts automatically self-destruct (apoptosis)</a:t>
            </a:r>
          </a:p>
          <a:p>
            <a:r>
              <a:rPr lang="en-GB" dirty="0"/>
              <a:t>Summoned osteoblasts replace more bone mineral than has been removed</a:t>
            </a:r>
          </a:p>
          <a:p>
            <a:r>
              <a:rPr lang="en-GB" dirty="0"/>
              <a:t>Bone mineral content increases</a:t>
            </a:r>
          </a:p>
        </p:txBody>
      </p:sp>
    </p:spTree>
    <p:extLst>
      <p:ext uri="{BB962C8B-B14F-4D97-AF65-F5344CB8AC3E}">
        <p14:creationId xmlns:p14="http://schemas.microsoft.com/office/powerpoint/2010/main" val="159034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C3EA28C-90BC-4B00-9DF2-1B1A38091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1384300"/>
          </a:xfrm>
        </p:spPr>
        <p:txBody>
          <a:bodyPr/>
          <a:lstStyle/>
          <a:p>
            <a:pPr algn="ctr"/>
            <a:r>
              <a:rPr lang="en-GB" altLang="en-US" sz="4000" dirty="0">
                <a:solidFill>
                  <a:srgbClr val="FFFF66"/>
                </a:solidFill>
              </a:rPr>
              <a:t>Format of this session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F654055-7703-47B9-9967-2D058109C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530350"/>
            <a:ext cx="7992888" cy="2906762"/>
          </a:xfrm>
        </p:spPr>
        <p:txBody>
          <a:bodyPr/>
          <a:lstStyle/>
          <a:p>
            <a:r>
              <a:rPr lang="en-GB" altLang="en-US" sz="4000" dirty="0"/>
              <a:t>Impact of Vertebral Fracture</a:t>
            </a:r>
          </a:p>
          <a:p>
            <a:r>
              <a:rPr lang="en-GB" altLang="en-US" sz="4000" dirty="0"/>
              <a:t>Understanding the Spine</a:t>
            </a:r>
          </a:p>
          <a:p>
            <a:r>
              <a:rPr lang="en-GB" altLang="en-US" sz="4000" dirty="0"/>
              <a:t>Treating the Current Fracture</a:t>
            </a:r>
          </a:p>
          <a:p>
            <a:r>
              <a:rPr lang="en-GB" altLang="en-US" sz="4000" dirty="0"/>
              <a:t>Preventing the Next One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GB" dirty="0" err="1">
                <a:solidFill>
                  <a:srgbClr val="FFFF00"/>
                </a:solidFill>
                <a:latin typeface="Arial" panose="020B0604020202020204" pitchFamily="34" charset="0"/>
              </a:rPr>
              <a:t>Alendronate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</a:rPr>
              <a:t> / </a:t>
            </a:r>
            <a:r>
              <a:rPr lang="en-GB" dirty="0" err="1">
                <a:solidFill>
                  <a:srgbClr val="FFFF00"/>
                </a:solidFill>
                <a:latin typeface="Arial" panose="020B0604020202020204" pitchFamily="34" charset="0"/>
              </a:rPr>
              <a:t>Alendronic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</a:rPr>
              <a:t> acid</a:t>
            </a:r>
            <a:endParaRPr lang="en-GB" dirty="0">
              <a:solidFill>
                <a:srgbClr val="FFFF00"/>
              </a:solidFill>
            </a:endParaRPr>
          </a:p>
          <a:p>
            <a:pPr lvl="1"/>
            <a:r>
              <a:rPr lang="en-GB" dirty="0">
                <a:solidFill>
                  <a:srgbClr val="66FF66"/>
                </a:solidFill>
                <a:sym typeface="Wingdings" panose="05000000000000000000" pitchFamily="2" charset="2"/>
              </a:rPr>
              <a:t></a:t>
            </a:r>
            <a:r>
              <a:rPr lang="en-GB" dirty="0">
                <a:sym typeface="Wingdings" panose="05000000000000000000" pitchFamily="2" charset="2"/>
              </a:rPr>
              <a:t> Reduces risk of all fractures in &lt;80 </a:t>
            </a:r>
            <a:r>
              <a:rPr lang="en-GB" dirty="0" err="1">
                <a:sym typeface="Wingdings" panose="05000000000000000000" pitchFamily="2" charset="2"/>
              </a:rPr>
              <a:t>y.o</a:t>
            </a:r>
            <a:r>
              <a:rPr lang="en-GB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GB" dirty="0">
                <a:solidFill>
                  <a:srgbClr val="66FF66"/>
                </a:solidFill>
                <a:sym typeface="Wingdings" panose="05000000000000000000" pitchFamily="2" charset="2"/>
              </a:rPr>
              <a:t></a:t>
            </a:r>
            <a:r>
              <a:rPr lang="en-GB" dirty="0">
                <a:sym typeface="Wingdings" panose="05000000000000000000" pitchFamily="2" charset="2"/>
              </a:rPr>
              <a:t> Good long-term bone quality data</a:t>
            </a:r>
          </a:p>
          <a:p>
            <a:pPr lvl="1"/>
            <a:r>
              <a:rPr lang="en-GB" dirty="0">
                <a:solidFill>
                  <a:srgbClr val="66FF66"/>
                </a:solidFill>
                <a:sym typeface="Wingdings" panose="05000000000000000000" pitchFamily="2" charset="2"/>
              </a:rPr>
              <a:t></a:t>
            </a:r>
            <a:r>
              <a:rPr lang="en-GB" dirty="0">
                <a:sym typeface="Wingdings" panose="05000000000000000000" pitchFamily="2" charset="2"/>
              </a:rPr>
              <a:t> Effective ( BMD) in, and licensed for, men</a:t>
            </a:r>
          </a:p>
          <a:p>
            <a:pPr lvl="1"/>
            <a:r>
              <a:rPr lang="en-GB" dirty="0">
                <a:solidFill>
                  <a:srgbClr val="FF5050"/>
                </a:solidFill>
                <a:sym typeface="Wingdings" panose="05000000000000000000" pitchFamily="2" charset="2"/>
              </a:rPr>
              <a:t>  </a:t>
            </a:r>
            <a:r>
              <a:rPr lang="en-GB" dirty="0">
                <a:sym typeface="Wingdings" panose="05000000000000000000" pitchFamily="2" charset="2"/>
              </a:rPr>
              <a:t>Concordance not great</a:t>
            </a:r>
          </a:p>
          <a:p>
            <a:pPr lvl="1"/>
            <a:r>
              <a:rPr lang="en-GB" dirty="0">
                <a:solidFill>
                  <a:srgbClr val="66FF66"/>
                </a:solidFill>
                <a:sym typeface="Wingdings" panose="05000000000000000000" pitchFamily="2" charset="2"/>
              </a:rPr>
              <a:t> </a:t>
            </a:r>
            <a:r>
              <a:rPr lang="en-GB" dirty="0">
                <a:sym typeface="Wingdings" panose="05000000000000000000" pitchFamily="2" charset="2"/>
              </a:rPr>
              <a:t>Cheap as chips</a:t>
            </a: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</a:rPr>
              <a:t>Risedronate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Not inferior to alendronate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First-line for CIOP in other countries, not NZ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>
              <a:solidFill>
                <a:srgbClr val="FFFF99"/>
              </a:solidFill>
              <a:latin typeface="Comic Sans MS" panose="030F0702030302020204" pitchFamily="66" charset="0"/>
            </a:endParaRP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ctr"/>
            <a:r>
              <a:rPr lang="en-GB" sz="4000">
                <a:solidFill>
                  <a:srgbClr val="FFFF99"/>
                </a:solidFill>
              </a:rPr>
              <a:t>Bisphosphonates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ctr"/>
            <a:r>
              <a:rPr lang="en-GB" sz="4000">
                <a:solidFill>
                  <a:srgbClr val="FFFF99"/>
                </a:solidFill>
              </a:rPr>
              <a:t>Bisphosphonates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</a:rPr>
              <a:t>Zoledronic Acid 5mg (</a:t>
            </a:r>
            <a:r>
              <a:rPr lang="en-GB" dirty="0" err="1">
                <a:solidFill>
                  <a:srgbClr val="FFFF00"/>
                </a:solidFill>
                <a:latin typeface="Arial" panose="020B0604020202020204" pitchFamily="34" charset="0"/>
              </a:rPr>
              <a:t>Aclasta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Effective, high concordance (18-24 months)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No data in older people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Not suitable in chronic renal disease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No longer needs Special Authority  - hurray!</a:t>
            </a:r>
          </a:p>
          <a:p>
            <a:r>
              <a:rPr lang="en-GB" dirty="0">
                <a:latin typeface="Arial" panose="020B0604020202020204" pitchFamily="34" charset="0"/>
              </a:rPr>
              <a:t>Best choice for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Fracture in alendronate-treated patients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Concordance uncertain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9D7792F9-271C-5295-D94A-116CDFD89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69963"/>
          </a:xfrm>
        </p:spPr>
        <p:txBody>
          <a:bodyPr/>
          <a:lstStyle/>
          <a:p>
            <a:r>
              <a:rPr lang="en-GB" altLang="en-US" dirty="0">
                <a:solidFill>
                  <a:srgbClr val="FFFF99"/>
                </a:solidFill>
              </a:rPr>
              <a:t>  Treatments for osteoporosis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1C4BEE4-A9F5-B93A-CBBF-D7E69C3E7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GB" altLang="en-US" dirty="0">
                <a:solidFill>
                  <a:schemeClr val="hlink"/>
                </a:solidFill>
              </a:rPr>
              <a:t>Teriparatide</a:t>
            </a:r>
            <a:endParaRPr lang="en-GB" altLang="en-US" dirty="0"/>
          </a:p>
          <a:p>
            <a:pPr lvl="1"/>
            <a:r>
              <a:rPr lang="en-GB" altLang="en-US" dirty="0"/>
              <a:t>forces the body to build new bone</a:t>
            </a:r>
          </a:p>
          <a:p>
            <a:pPr lvl="1"/>
            <a:r>
              <a:rPr lang="en-GB" altLang="en-US" dirty="0"/>
              <a:t>very effective at reducing fractures</a:t>
            </a:r>
          </a:p>
          <a:p>
            <a:pPr lvl="1"/>
            <a:r>
              <a:rPr lang="en-GB" altLang="en-US" dirty="0"/>
              <a:t>has to be given by daily injection, expensive!</a:t>
            </a:r>
          </a:p>
          <a:p>
            <a:r>
              <a:rPr lang="en-GB" altLang="en-US" dirty="0">
                <a:solidFill>
                  <a:srgbClr val="FFC000"/>
                </a:solidFill>
              </a:rPr>
              <a:t>Denosumab</a:t>
            </a:r>
          </a:p>
          <a:p>
            <a:pPr lvl="1"/>
            <a:r>
              <a:rPr lang="en-GB" altLang="en-US" dirty="0"/>
              <a:t>Very effective but nasty rebound if stopped</a:t>
            </a:r>
          </a:p>
          <a:p>
            <a:pPr lvl="1"/>
            <a:r>
              <a:rPr lang="en-GB" altLang="en-US" dirty="0"/>
              <a:t>Little used in NZ due to </a:t>
            </a:r>
            <a:r>
              <a:rPr lang="en-GB" altLang="en-US" dirty="0" err="1"/>
              <a:t>Pharmac</a:t>
            </a:r>
            <a:r>
              <a:rPr lang="en-GB" altLang="en-US" dirty="0"/>
              <a:t> restrictions</a:t>
            </a:r>
          </a:p>
          <a:p>
            <a:r>
              <a:rPr lang="en-GB" altLang="en-US" dirty="0">
                <a:solidFill>
                  <a:schemeClr val="hlink"/>
                </a:solidFill>
              </a:rPr>
              <a:t>Raloxifene</a:t>
            </a:r>
            <a:endParaRPr lang="en-GB" altLang="en-US" dirty="0"/>
          </a:p>
          <a:p>
            <a:pPr lvl="1"/>
            <a:r>
              <a:rPr lang="en-GB" altLang="en-US" dirty="0"/>
              <a:t>reduces spine fractures but not others</a:t>
            </a:r>
          </a:p>
          <a:p>
            <a:pPr lvl="1"/>
            <a:r>
              <a:rPr lang="en-GB" altLang="en-US" dirty="0"/>
              <a:t>prevents common type of breast cancer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rgbClr val="FFFF99"/>
                </a:solidFill>
              </a:rPr>
              <a:t>Drug Holidays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More is not always better</a:t>
            </a:r>
          </a:p>
          <a:p>
            <a:r>
              <a:rPr lang="en-GB" dirty="0">
                <a:latin typeface="Arial" panose="020B0604020202020204" pitchFamily="34" charset="0"/>
              </a:rPr>
              <a:t>Atypical fracture risk</a:t>
            </a:r>
          </a:p>
          <a:p>
            <a:r>
              <a:rPr lang="en-GB" dirty="0">
                <a:latin typeface="Arial" panose="020B0604020202020204" pitchFamily="34" charset="0"/>
              </a:rPr>
              <a:t>How much is enough?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4-5 years of ALN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3 doses of ZOL</a:t>
            </a:r>
          </a:p>
          <a:p>
            <a:pPr lvl="1"/>
            <a:endParaRPr lang="en-GB" dirty="0">
              <a:latin typeface="Arial" panose="020B0604020202020204" pitchFamily="34" charset="0"/>
            </a:endParaRPr>
          </a:p>
          <a:p>
            <a:pPr lvl="6"/>
            <a:r>
              <a:rPr lang="en-GB" sz="3000" dirty="0">
                <a:latin typeface="Arial" panose="020B0604020202020204" pitchFamily="34" charset="0"/>
              </a:rPr>
              <a:t> BUT!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Nobody knows how/when to restart!</a:t>
            </a:r>
          </a:p>
        </p:txBody>
      </p:sp>
    </p:spTree>
    <p:extLst>
      <p:ext uri="{BB962C8B-B14F-4D97-AF65-F5344CB8AC3E}">
        <p14:creationId xmlns:p14="http://schemas.microsoft.com/office/powerpoint/2010/main" val="611569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C3EA28C-90BC-4B00-9DF2-1B1A38091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1384300"/>
          </a:xfrm>
        </p:spPr>
        <p:txBody>
          <a:bodyPr/>
          <a:lstStyle/>
          <a:p>
            <a:pPr algn="ctr"/>
            <a:r>
              <a:rPr lang="en-GB" altLang="en-US" sz="4000" dirty="0">
                <a:solidFill>
                  <a:srgbClr val="FFFF66"/>
                </a:solidFill>
              </a:rPr>
              <a:t>Summary: Vertebral fractures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F654055-7703-47B9-9967-2D058109C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530350"/>
            <a:ext cx="7992888" cy="4562946"/>
          </a:xfrm>
        </p:spPr>
        <p:txBody>
          <a:bodyPr/>
          <a:lstStyle/>
          <a:p>
            <a:r>
              <a:rPr lang="en-GB" altLang="en-US" sz="3600" dirty="0"/>
              <a:t>Huge impact on </a:t>
            </a:r>
            <a:r>
              <a:rPr lang="en-GB" altLang="en-US" sz="3600" b="1" i="1" dirty="0"/>
              <a:t>quality of life</a:t>
            </a:r>
          </a:p>
          <a:p>
            <a:r>
              <a:rPr lang="en-GB" altLang="en-US" sz="3600" dirty="0"/>
              <a:t>Sentinel for non-spine fracture</a:t>
            </a:r>
          </a:p>
          <a:p>
            <a:r>
              <a:rPr lang="en-GB" altLang="en-US" sz="3600" dirty="0"/>
              <a:t>The spine is a complex organ</a:t>
            </a:r>
          </a:p>
          <a:p>
            <a:r>
              <a:rPr lang="en-GB" altLang="en-US" sz="3600" dirty="0"/>
              <a:t>Drugs are </a:t>
            </a:r>
            <a:r>
              <a:rPr lang="en-GB" altLang="en-US" sz="3600" b="1" i="1" dirty="0"/>
              <a:t>necessary</a:t>
            </a:r>
            <a:r>
              <a:rPr lang="en-GB" altLang="en-US" sz="3600" dirty="0"/>
              <a:t> but not </a:t>
            </a:r>
            <a:r>
              <a:rPr lang="en-GB" altLang="en-US" sz="3600" b="1" i="1" dirty="0"/>
              <a:t>sufficient</a:t>
            </a:r>
          </a:p>
          <a:p>
            <a:r>
              <a:rPr lang="en-GB" altLang="en-US" sz="3600" dirty="0"/>
              <a:t>Treat the </a:t>
            </a:r>
            <a:r>
              <a:rPr lang="en-GB" altLang="en-US" sz="3600" u="sng" dirty="0"/>
              <a:t>person</a:t>
            </a:r>
            <a:r>
              <a:rPr lang="en-GB" altLang="en-US" sz="3600" dirty="0"/>
              <a:t>, not just the bone</a:t>
            </a:r>
          </a:p>
        </p:txBody>
      </p:sp>
    </p:spTree>
    <p:extLst>
      <p:ext uri="{BB962C8B-B14F-4D97-AF65-F5344CB8AC3E}">
        <p14:creationId xmlns:p14="http://schemas.microsoft.com/office/powerpoint/2010/main" val="360934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FF99"/>
                </a:solidFill>
              </a:rPr>
              <a:t>Frazer’s Fascinating Factoids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>
                <a:latin typeface="Arial Rounded MT Bold" panose="020F0704030504030204" pitchFamily="34" charset="0"/>
                <a:cs typeface="Aharoni" panose="020B0604020202020204" pitchFamily="2" charset="-79"/>
              </a:rPr>
              <a:t>If your bones were solid, you’d be 8-12kg heavier</a:t>
            </a:r>
          </a:p>
          <a:p>
            <a:pPr eaLnBrk="1" hangingPunct="1">
              <a:defRPr/>
            </a:pPr>
            <a:r>
              <a:rPr lang="en-GB" sz="3600" dirty="0">
                <a:latin typeface="Arial Rounded MT Bold" panose="020F0704030504030204" pitchFamily="34" charset="0"/>
                <a:cs typeface="Aharoni" panose="020B0604020202020204" pitchFamily="2" charset="-79"/>
              </a:rPr>
              <a:t>We like crisps because we used to eat bones (mmm… crunchy!)</a:t>
            </a:r>
          </a:p>
          <a:p>
            <a:pPr>
              <a:defRPr/>
            </a:pPr>
            <a:r>
              <a:rPr lang="en-GB" sz="3600" dirty="0">
                <a:latin typeface="Arial Rounded MT Bold" panose="020F0704030504030204" pitchFamily="34" charset="0"/>
                <a:cs typeface="Aharoni" panose="020B0604020202020204" pitchFamily="2" charset="-79"/>
              </a:rPr>
              <a:t>Cats are much, much more dangerous than sharks</a:t>
            </a:r>
          </a:p>
          <a:p>
            <a:pPr eaLnBrk="1" hangingPunct="1">
              <a:defRPr/>
            </a:pPr>
            <a:r>
              <a:rPr lang="en-GB" sz="3600" dirty="0">
                <a:latin typeface="Arial Rounded MT Bold" panose="020F0704030504030204" pitchFamily="34" charset="0"/>
                <a:cs typeface="Aharoni" panose="020B0604020202020204" pitchFamily="2" charset="-79"/>
              </a:rPr>
              <a:t>Bone drugs mostly come from washing powder</a:t>
            </a:r>
          </a:p>
          <a:p>
            <a:pPr eaLnBrk="1" hangingPunct="1">
              <a:defRPr/>
            </a:pPr>
            <a:endParaRPr lang="en-GB" sz="3600" dirty="0"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eaLnBrk="1" hangingPunct="1">
              <a:defRPr/>
            </a:pPr>
            <a:endParaRPr lang="en-GB" sz="3600" dirty="0"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eaLnBrk="1" hangingPunct="1">
              <a:defRPr/>
            </a:pPr>
            <a:endParaRPr lang="en-US" sz="3600" dirty="0">
              <a:latin typeface="Arial Rounded MT Bold" panose="020F070403050403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48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z="4000" dirty="0">
                <a:solidFill>
                  <a:srgbClr val="FFFF99"/>
                </a:solidFill>
              </a:rPr>
              <a:t>The impact of fractures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Mrs C.W.</a:t>
            </a:r>
          </a:p>
          <a:p>
            <a:pPr eaLnBrk="1" hangingPunct="1">
              <a:defRPr/>
            </a:pPr>
            <a:r>
              <a:rPr lang="en-GB" dirty="0"/>
              <a:t>Kyphosis from her late 60’s</a:t>
            </a:r>
          </a:p>
          <a:p>
            <a:pPr lvl="1">
              <a:defRPr/>
            </a:pPr>
            <a:r>
              <a:rPr lang="en-GB" dirty="0"/>
              <a:t>Pain, sleep</a:t>
            </a:r>
          </a:p>
          <a:p>
            <a:pPr lvl="1">
              <a:defRPr/>
            </a:pPr>
            <a:r>
              <a:rPr lang="en-GB" dirty="0"/>
              <a:t>Activities: cooking, sewing, shopping</a:t>
            </a:r>
          </a:p>
          <a:p>
            <a:pPr lvl="1">
              <a:defRPr/>
            </a:pPr>
            <a:r>
              <a:rPr lang="en-GB" dirty="0"/>
              <a:t>Social isolation, self-esteem</a:t>
            </a:r>
          </a:p>
          <a:p>
            <a:pPr>
              <a:defRPr/>
            </a:pPr>
            <a:r>
              <a:rPr lang="en-GB" dirty="0"/>
              <a:t>Hip # aged 84: good recovery</a:t>
            </a:r>
          </a:p>
          <a:p>
            <a:pPr>
              <a:defRPr/>
            </a:pPr>
            <a:r>
              <a:rPr lang="en-GB" dirty="0"/>
              <a:t>Hip # aged 91: passed away (pneumonia) </a:t>
            </a:r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78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z="4000" dirty="0">
                <a:solidFill>
                  <a:srgbClr val="FFFF99"/>
                </a:solidFill>
              </a:rPr>
              <a:t>Get to Know your Spine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The basic unit of all bony skeletons</a:t>
            </a:r>
          </a:p>
          <a:p>
            <a:pPr eaLnBrk="1" hangingPunct="1">
              <a:defRPr/>
            </a:pPr>
            <a:r>
              <a:rPr lang="en-GB" dirty="0"/>
              <a:t>Dates back about 400m years</a:t>
            </a:r>
          </a:p>
          <a:p>
            <a:pPr eaLnBrk="1" hangingPunct="1">
              <a:defRPr/>
            </a:pPr>
            <a:r>
              <a:rPr lang="en-GB" dirty="0"/>
              <a:t>Spines predate bones – sharks use cartilage instead</a:t>
            </a:r>
          </a:p>
          <a:p>
            <a:pPr eaLnBrk="1" hangingPunct="1">
              <a:defRPr/>
            </a:pPr>
            <a:r>
              <a:rPr lang="en-GB" dirty="0"/>
              <a:t>Shock absorption, core structure, flexibility, nerve protection</a:t>
            </a:r>
          </a:p>
          <a:p>
            <a:pPr eaLnBrk="1" hangingPunct="1">
              <a:defRPr/>
            </a:pPr>
            <a:r>
              <a:rPr lang="en-GB" dirty="0"/>
              <a:t>Not designed to be used upright!</a:t>
            </a:r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7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FF99"/>
                </a:solidFill>
              </a:rPr>
              <a:t>Most of most bones is not bone</a:t>
            </a:r>
          </a:p>
        </p:txBody>
      </p:sp>
      <p:pic>
        <p:nvPicPr>
          <p:cNvPr id="3" name="Picture 2" descr="A picture containing text, bowed instrument&#10;&#10;Description automatically generated">
            <a:extLst>
              <a:ext uri="{FF2B5EF4-FFF2-40B4-BE49-F238E27FC236}">
                <a16:creationId xmlns:a16="http://schemas.microsoft.com/office/drawing/2014/main" id="{9BAB9E6A-14CE-46DD-87C3-57CA90B20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01" y="1712218"/>
            <a:ext cx="6496397" cy="433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7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>
            <a:extLst>
              <a:ext uri="{FF2B5EF4-FFF2-40B4-BE49-F238E27FC236}">
                <a16:creationId xmlns:a16="http://schemas.microsoft.com/office/drawing/2014/main" id="{18159760-88A8-4F65-A886-153D23645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89125"/>
            <a:ext cx="832802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5">
            <a:extLst>
              <a:ext uri="{FF2B5EF4-FFF2-40B4-BE49-F238E27FC236}">
                <a16:creationId xmlns:a16="http://schemas.microsoft.com/office/drawing/2014/main" id="{45F83983-C34A-4F13-A71C-087112911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384300"/>
          </a:xfrm>
        </p:spPr>
        <p:txBody>
          <a:bodyPr/>
          <a:lstStyle/>
          <a:p>
            <a:pPr algn="ctr"/>
            <a:r>
              <a:rPr lang="en-GB" altLang="en-US" dirty="0">
                <a:solidFill>
                  <a:srgbClr val="FFFF99"/>
                </a:solidFill>
              </a:rPr>
              <a:t>Bone Turnover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3B95C4-96DC-4DB3-BC14-B47C6B8478D6}"/>
              </a:ext>
            </a:extLst>
          </p:cNvPr>
          <p:cNvSpPr txBox="1"/>
          <p:nvPr/>
        </p:nvSpPr>
        <p:spPr>
          <a:xfrm>
            <a:off x="611560" y="619283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57DEA52-5E64-456C-B1A6-3114C6B0682D}"/>
              </a:ext>
            </a:extLst>
          </p:cNvPr>
          <p:cNvCxnSpPr>
            <a:cxnSpLocks/>
            <a:stCxn id="2" idx="3"/>
          </p:cNvCxnSpPr>
          <p:nvPr/>
        </p:nvCxnSpPr>
        <p:spPr bwMode="auto">
          <a:xfrm flipV="1">
            <a:off x="1691680" y="6453336"/>
            <a:ext cx="6552728" cy="1112"/>
          </a:xfrm>
          <a:prstGeom prst="straightConnector1">
            <a:avLst/>
          </a:prstGeom>
          <a:solidFill>
            <a:schemeClr val="accent1"/>
          </a:solidFill>
          <a:ln w="1111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ED55165-A7A7-45C3-9512-C89514B11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>
                <a:solidFill>
                  <a:srgbClr val="FFFF99"/>
                </a:solidFill>
              </a:rPr>
              <a:t>What is the point of all this?</a:t>
            </a:r>
          </a:p>
        </p:txBody>
      </p:sp>
      <p:pic>
        <p:nvPicPr>
          <p:cNvPr id="98308" name="Picture 4">
            <a:extLst>
              <a:ext uri="{FF2B5EF4-FFF2-40B4-BE49-F238E27FC236}">
                <a16:creationId xmlns:a16="http://schemas.microsoft.com/office/drawing/2014/main" id="{0060DF99-2758-45C4-A2EB-E6BBC11BA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36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9" name="Rectangle 5">
            <a:extLst>
              <a:ext uri="{FF2B5EF4-FFF2-40B4-BE49-F238E27FC236}">
                <a16:creationId xmlns:a16="http://schemas.microsoft.com/office/drawing/2014/main" id="{C9A61A5B-7416-43B9-8B24-293227B07B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724400" cy="4114800"/>
          </a:xfrm>
        </p:spPr>
        <p:txBody>
          <a:bodyPr/>
          <a:lstStyle/>
          <a:p>
            <a:r>
              <a:rPr lang="en-GB" altLang="en-US" sz="2800"/>
              <a:t>Unless bone is repaired, it gradually gets weaker</a:t>
            </a:r>
          </a:p>
          <a:p>
            <a:r>
              <a:rPr lang="en-GB" altLang="en-US" sz="2800"/>
              <a:t>Microfractures are normal after any vigorous activity</a:t>
            </a:r>
          </a:p>
          <a:p>
            <a:r>
              <a:rPr lang="en-GB" altLang="en-US" sz="2800"/>
              <a:t>The new bone is stronger and less brittle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FF99"/>
                </a:solidFill>
              </a:rPr>
              <a:t>How does it all go wrong?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Slightly less bone (~1%/year) added than removed - adds up over time</a:t>
            </a:r>
          </a:p>
          <a:p>
            <a:pPr eaLnBrk="1" hangingPunct="1">
              <a:defRPr/>
            </a:pPr>
            <a:r>
              <a:rPr lang="en-US" dirty="0"/>
              <a:t>Menopause (~3%/</a:t>
            </a:r>
            <a:r>
              <a:rPr lang="en-US" dirty="0" err="1"/>
              <a:t>yr</a:t>
            </a:r>
            <a:r>
              <a:rPr lang="en-US" dirty="0"/>
              <a:t> loss for ~10 years)</a:t>
            </a:r>
          </a:p>
          <a:p>
            <a:pPr eaLnBrk="1" hangingPunct="1">
              <a:defRPr/>
            </a:pPr>
            <a:r>
              <a:rPr lang="en-US" dirty="0"/>
              <a:t>Trabecular bone more affected</a:t>
            </a:r>
          </a:p>
          <a:p>
            <a:pPr eaLnBrk="1" hangingPunct="1">
              <a:defRPr/>
            </a:pPr>
            <a:r>
              <a:rPr lang="en-US" dirty="0"/>
              <a:t>Physical activity and bone loading change as we get older</a:t>
            </a:r>
          </a:p>
          <a:p>
            <a:pPr eaLnBrk="1" hangingPunct="1">
              <a:defRPr/>
            </a:pPr>
            <a:r>
              <a:rPr lang="en-US" dirty="0"/>
              <a:t>Co-dependency: muscle, ligaments, discs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theme/theme1.xml><?xml version="1.0" encoding="utf-8"?>
<a:theme xmlns:a="http://schemas.openxmlformats.org/drawingml/2006/main" name="seascape.pot">
  <a:themeElements>
    <a:clrScheme name="seascape.pot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seascape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seascape.pot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cape.pot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Designs\seascape.pot</Template>
  <TotalTime>8605</TotalTime>
  <Words>1026</Words>
  <Application>Microsoft Office PowerPoint</Application>
  <PresentationFormat>On-screen Show (4:3)</PresentationFormat>
  <Paragraphs>180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Rounded MT Bold</vt:lpstr>
      <vt:lpstr>Calibri</vt:lpstr>
      <vt:lpstr>Comic Sans MS</vt:lpstr>
      <vt:lpstr>Tahoma</vt:lpstr>
      <vt:lpstr>Times New Roman</vt:lpstr>
      <vt:lpstr>Wingdings</vt:lpstr>
      <vt:lpstr>seascape.pot</vt:lpstr>
      <vt:lpstr>Treating Vertebral Fractures</vt:lpstr>
      <vt:lpstr>Format of this session</vt:lpstr>
      <vt:lpstr>Frazer’s Fascinating Factoids</vt:lpstr>
      <vt:lpstr>The impact of fractures</vt:lpstr>
      <vt:lpstr>Get to Know your Spine</vt:lpstr>
      <vt:lpstr>Most of most bones is not bone</vt:lpstr>
      <vt:lpstr>Bone Turnover</vt:lpstr>
      <vt:lpstr>What is the point of all this?</vt:lpstr>
      <vt:lpstr>How does it all go wrong?</vt:lpstr>
      <vt:lpstr> Vertebrae have a high ratio of trabecular to cortical bone so are very vulnerable to bone loss </vt:lpstr>
      <vt:lpstr>Loss of trabecular architecture of vertebrae in osteoporotic women</vt:lpstr>
      <vt:lpstr>PowerPoint Presentation</vt:lpstr>
      <vt:lpstr>Vertebral Fracture Treatment</vt:lpstr>
      <vt:lpstr>Pain Relief</vt:lpstr>
      <vt:lpstr>Pain Relief</vt:lpstr>
      <vt:lpstr>Vertebral Fracture Prevention</vt:lpstr>
      <vt:lpstr>What are bisphosphonates?</vt:lpstr>
      <vt:lpstr>How do bisphosphonates work?</vt:lpstr>
      <vt:lpstr>How do bisphosphonates work?</vt:lpstr>
      <vt:lpstr>Bisphosphonates</vt:lpstr>
      <vt:lpstr>Bisphosphonates</vt:lpstr>
      <vt:lpstr>  Treatments for osteoporosis</vt:lpstr>
      <vt:lpstr>Drug Holidays</vt:lpstr>
      <vt:lpstr>Summary: Vertebral fractures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Geriatric Medicine for MRCP</dc:title>
  <dc:creator>Frazer Anderson</dc:creator>
  <cp:lastModifiedBy>Juanita Pascual</cp:lastModifiedBy>
  <cp:revision>32</cp:revision>
  <cp:lastPrinted>2005-06-21T10:52:16Z</cp:lastPrinted>
  <dcterms:created xsi:type="dcterms:W3CDTF">2005-06-20T16:23:21Z</dcterms:created>
  <dcterms:modified xsi:type="dcterms:W3CDTF">2023-05-03T08:40:16Z</dcterms:modified>
</cp:coreProperties>
</file>