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1" r:id="rId1"/>
  </p:sldMasterIdLst>
  <p:notesMasterIdLst>
    <p:notesMasterId r:id="rId27"/>
  </p:notesMasterIdLst>
  <p:sldIdLst>
    <p:sldId id="256" r:id="rId2"/>
    <p:sldId id="278" r:id="rId3"/>
    <p:sldId id="277" r:id="rId4"/>
    <p:sldId id="281" r:id="rId5"/>
    <p:sldId id="283" r:id="rId6"/>
    <p:sldId id="271" r:id="rId7"/>
    <p:sldId id="272" r:id="rId8"/>
    <p:sldId id="280" r:id="rId9"/>
    <p:sldId id="284" r:id="rId10"/>
    <p:sldId id="262" r:id="rId11"/>
    <p:sldId id="289" r:id="rId12"/>
    <p:sldId id="273" r:id="rId13"/>
    <p:sldId id="268" r:id="rId14"/>
    <p:sldId id="276" r:id="rId15"/>
    <p:sldId id="286" r:id="rId16"/>
    <p:sldId id="293" r:id="rId17"/>
    <p:sldId id="291" r:id="rId18"/>
    <p:sldId id="292" r:id="rId19"/>
    <p:sldId id="275" r:id="rId20"/>
    <p:sldId id="269" r:id="rId21"/>
    <p:sldId id="267" r:id="rId22"/>
    <p:sldId id="259" r:id="rId23"/>
    <p:sldId id="264" r:id="rId24"/>
    <p:sldId id="288" r:id="rId25"/>
    <p:sldId id="290" r:id="rId26"/>
  </p:sldIdLst>
  <p:sldSz cx="12192000" cy="6858000"/>
  <p:notesSz cx="6670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34" d="100"/>
          <a:sy n="134" d="100"/>
        </p:scale>
        <p:origin x="138" y="1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rasade\AppData\Local\Microsoft\Windows\INetCache\Content.Outlook\KC2B6AGL\4049530_Maaori%20Pacific%20Population_ElizabethPrasad_05Apr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rasade\AppData\Local\Microsoft\Windows\INetCache\Content.Outlook\KC2B6AGL\4049530_Maaori%20Pacific%20Population_ElizabethPrasad_05Apr202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NZ" sz="2400" baseline="0" dirty="0"/>
              <a:t>Comparison between patients and pop2023 for all ages</a:t>
            </a:r>
            <a:endParaRPr lang="en-NZ"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Summary!$D$18</c:f>
              <c:strCache>
                <c:ptCount val="1"/>
                <c:pt idx="0">
                  <c:v>% of patients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Summary!$B$19:$B$22</c:f>
              <c:strCache>
                <c:ptCount val="4"/>
                <c:pt idx="0">
                  <c:v>Asian</c:v>
                </c:pt>
                <c:pt idx="1">
                  <c:v>Maaori</c:v>
                </c:pt>
                <c:pt idx="2">
                  <c:v>Pacific</c:v>
                </c:pt>
                <c:pt idx="3">
                  <c:v>Other</c:v>
                </c:pt>
              </c:strCache>
            </c:strRef>
          </c:cat>
          <c:val>
            <c:numRef>
              <c:f>Summary!$D$19:$D$22</c:f>
              <c:numCache>
                <c:formatCode>0%</c:formatCode>
                <c:ptCount val="4"/>
                <c:pt idx="0">
                  <c:v>0.21574978043986376</c:v>
                </c:pt>
                <c:pt idx="1">
                  <c:v>0.16832479101127773</c:v>
                </c:pt>
                <c:pt idx="2">
                  <c:v>0.2716133139407908</c:v>
                </c:pt>
                <c:pt idx="3">
                  <c:v>0.34431211460806771</c:v>
                </c:pt>
              </c:numCache>
            </c:numRef>
          </c:val>
          <c:extLst>
            <c:ext xmlns:c16="http://schemas.microsoft.com/office/drawing/2014/chart" uri="{C3380CC4-5D6E-409C-BE32-E72D297353CC}">
              <c16:uniqueId val="{00000000-5805-4160-9E4E-AF1767683D5F}"/>
            </c:ext>
          </c:extLst>
        </c:ser>
        <c:ser>
          <c:idx val="1"/>
          <c:order val="1"/>
          <c:tx>
            <c:strRef>
              <c:f>Summary!$F$18</c:f>
              <c:strCache>
                <c:ptCount val="1"/>
                <c:pt idx="0">
                  <c:v>% of pop2023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Summary!$B$19:$B$22</c:f>
              <c:strCache>
                <c:ptCount val="4"/>
                <c:pt idx="0">
                  <c:v>Asian</c:v>
                </c:pt>
                <c:pt idx="1">
                  <c:v>Maaori</c:v>
                </c:pt>
                <c:pt idx="2">
                  <c:v>Pacific</c:v>
                </c:pt>
                <c:pt idx="3">
                  <c:v>Other</c:v>
                </c:pt>
              </c:strCache>
            </c:strRef>
          </c:cat>
          <c:val>
            <c:numRef>
              <c:f>Summary!$F$19:$F$22</c:f>
              <c:numCache>
                <c:formatCode>0%</c:formatCode>
                <c:ptCount val="4"/>
                <c:pt idx="0">
                  <c:v>0.2805664495167457</c:v>
                </c:pt>
                <c:pt idx="1">
                  <c:v>0.16693195057514645</c:v>
                </c:pt>
                <c:pt idx="2">
                  <c:v>0.23330762540818167</c:v>
                </c:pt>
                <c:pt idx="3">
                  <c:v>0.31919397449992615</c:v>
                </c:pt>
              </c:numCache>
            </c:numRef>
          </c:val>
          <c:extLst>
            <c:ext xmlns:c16="http://schemas.microsoft.com/office/drawing/2014/chart" uri="{C3380CC4-5D6E-409C-BE32-E72D297353CC}">
              <c16:uniqueId val="{00000001-5805-4160-9E4E-AF1767683D5F}"/>
            </c:ext>
          </c:extLst>
        </c:ser>
        <c:dLbls>
          <c:showLegendKey val="0"/>
          <c:showVal val="0"/>
          <c:showCatName val="0"/>
          <c:showSerName val="0"/>
          <c:showPercent val="0"/>
          <c:showBubbleSize val="0"/>
        </c:dLbls>
        <c:gapWidth val="219"/>
        <c:overlap val="-27"/>
        <c:axId val="123061376"/>
        <c:axId val="123062912"/>
      </c:barChart>
      <c:catAx>
        <c:axId val="12306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062912"/>
        <c:crosses val="autoZero"/>
        <c:auto val="1"/>
        <c:lblAlgn val="ctr"/>
        <c:lblOffset val="100"/>
        <c:noMultiLvlLbl val="0"/>
      </c:catAx>
      <c:valAx>
        <c:axId val="123062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06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NZ" sz="2400" b="1" i="0" baseline="0" dirty="0">
                <a:effectLst/>
              </a:rPr>
              <a:t>CM Population with FF aged 50 and over</a:t>
            </a:r>
          </a:p>
          <a:p>
            <a:pPr>
              <a:defRPr sz="2400"/>
            </a:pPr>
            <a:r>
              <a:rPr lang="en-NZ" sz="1800" b="1" i="0" baseline="0" dirty="0">
                <a:effectLst/>
              </a:rPr>
              <a:t>Comparison between patients and pop2023 for aged 50 and over</a:t>
            </a:r>
            <a:endParaRPr lang="en-NZ" sz="1800" b="1" dirty="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Summary!$D$33</c:f>
              <c:strCache>
                <c:ptCount val="1"/>
                <c:pt idx="0">
                  <c:v>% of patients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Summary!$B$34:$B$37</c:f>
              <c:strCache>
                <c:ptCount val="4"/>
                <c:pt idx="0">
                  <c:v>Asian</c:v>
                </c:pt>
                <c:pt idx="1">
                  <c:v>Maaori</c:v>
                </c:pt>
                <c:pt idx="2">
                  <c:v>Pacific</c:v>
                </c:pt>
                <c:pt idx="3">
                  <c:v>Other</c:v>
                </c:pt>
              </c:strCache>
            </c:strRef>
          </c:cat>
          <c:val>
            <c:numRef>
              <c:f>Summary!$D$34:$D$37</c:f>
              <c:numCache>
                <c:formatCode>0%</c:formatCode>
                <c:ptCount val="4"/>
                <c:pt idx="0">
                  <c:v>0.19794563119500147</c:v>
                </c:pt>
                <c:pt idx="1">
                  <c:v>0.11570545323693938</c:v>
                </c:pt>
                <c:pt idx="2">
                  <c:v>0.21914357682619648</c:v>
                </c:pt>
                <c:pt idx="3">
                  <c:v>0.46720533874186265</c:v>
                </c:pt>
              </c:numCache>
            </c:numRef>
          </c:val>
          <c:extLst>
            <c:ext xmlns:c16="http://schemas.microsoft.com/office/drawing/2014/chart" uri="{C3380CC4-5D6E-409C-BE32-E72D297353CC}">
              <c16:uniqueId val="{00000000-113E-4FAE-BE0A-A48980DCBB6D}"/>
            </c:ext>
          </c:extLst>
        </c:ser>
        <c:ser>
          <c:idx val="1"/>
          <c:order val="1"/>
          <c:tx>
            <c:strRef>
              <c:f>Summary!$F$33</c:f>
              <c:strCache>
                <c:ptCount val="1"/>
                <c:pt idx="0">
                  <c:v>% of pop2023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Summary!$B$34:$B$37</c:f>
              <c:strCache>
                <c:ptCount val="4"/>
                <c:pt idx="0">
                  <c:v>Asian</c:v>
                </c:pt>
                <c:pt idx="1">
                  <c:v>Maaori</c:v>
                </c:pt>
                <c:pt idx="2">
                  <c:v>Pacific</c:v>
                </c:pt>
                <c:pt idx="3">
                  <c:v>Other</c:v>
                </c:pt>
              </c:strCache>
            </c:strRef>
          </c:cat>
          <c:val>
            <c:numRef>
              <c:f>Summary!$F$34:$F$37</c:f>
              <c:numCache>
                <c:formatCode>0%</c:formatCode>
                <c:ptCount val="4"/>
                <c:pt idx="0">
                  <c:v>0.25688888888888889</c:v>
                </c:pt>
                <c:pt idx="1">
                  <c:v>0.1106111111111111</c:v>
                </c:pt>
                <c:pt idx="2">
                  <c:v>0.16738888888888889</c:v>
                </c:pt>
                <c:pt idx="3">
                  <c:v>0.46511111111111109</c:v>
                </c:pt>
              </c:numCache>
            </c:numRef>
          </c:val>
          <c:extLst>
            <c:ext xmlns:c16="http://schemas.microsoft.com/office/drawing/2014/chart" uri="{C3380CC4-5D6E-409C-BE32-E72D297353CC}">
              <c16:uniqueId val="{00000001-113E-4FAE-BE0A-A48980DCBB6D}"/>
            </c:ext>
          </c:extLst>
        </c:ser>
        <c:dLbls>
          <c:showLegendKey val="0"/>
          <c:showVal val="0"/>
          <c:showCatName val="0"/>
          <c:showSerName val="0"/>
          <c:showPercent val="0"/>
          <c:showBubbleSize val="0"/>
        </c:dLbls>
        <c:gapWidth val="219"/>
        <c:overlap val="-27"/>
        <c:axId val="123762944"/>
        <c:axId val="123768832"/>
      </c:barChart>
      <c:catAx>
        <c:axId val="12376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68832"/>
        <c:crosses val="autoZero"/>
        <c:auto val="1"/>
        <c:lblAlgn val="ctr"/>
        <c:lblOffset val="100"/>
        <c:noMultiLvlLbl val="0"/>
      </c:catAx>
      <c:valAx>
        <c:axId val="123768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62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821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778505" y="0"/>
            <a:ext cx="2890626" cy="498215"/>
          </a:xfrm>
          <a:prstGeom prst="rect">
            <a:avLst/>
          </a:prstGeom>
        </p:spPr>
        <p:txBody>
          <a:bodyPr vert="horz" lIns="91440" tIns="45720" rIns="91440" bIns="45720" rtlCol="0"/>
          <a:lstStyle>
            <a:lvl1pPr algn="r">
              <a:defRPr sz="1200"/>
            </a:lvl1pPr>
          </a:lstStyle>
          <a:p>
            <a:fld id="{F461E599-1FFB-4B81-9DBC-2035B8A5D15A}" type="datetimeFigureOut">
              <a:rPr lang="en-NZ" smtClean="0"/>
              <a:t>26/07/2023</a:t>
            </a:fld>
            <a:endParaRPr lang="en-NZ"/>
          </a:p>
        </p:txBody>
      </p:sp>
      <p:sp>
        <p:nvSpPr>
          <p:cNvPr id="4" name="Slide Image Placeholder 3"/>
          <p:cNvSpPr>
            <a:spLocks noGrp="1" noRot="1" noChangeAspect="1"/>
          </p:cNvSpPr>
          <p:nvPr>
            <p:ph type="sldImg" idx="2"/>
          </p:nvPr>
        </p:nvSpPr>
        <p:spPr>
          <a:xfrm>
            <a:off x="357188" y="1241425"/>
            <a:ext cx="5956300" cy="335121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67068" y="4778722"/>
            <a:ext cx="53365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31600"/>
            <a:ext cx="2890626" cy="498214"/>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778505" y="9431600"/>
            <a:ext cx="2890626" cy="498214"/>
          </a:xfrm>
          <a:prstGeom prst="rect">
            <a:avLst/>
          </a:prstGeom>
        </p:spPr>
        <p:txBody>
          <a:bodyPr vert="horz" lIns="91440" tIns="45720" rIns="91440" bIns="45720" rtlCol="0" anchor="b"/>
          <a:lstStyle>
            <a:lvl1pPr algn="r">
              <a:defRPr sz="1200"/>
            </a:lvl1pPr>
          </a:lstStyle>
          <a:p>
            <a:fld id="{2BDC2F41-BC15-4F61-8ED6-C5E5FC7869A7}" type="slidenum">
              <a:rPr lang="en-NZ" smtClean="0"/>
              <a:t>‹#›</a:t>
            </a:fld>
            <a:endParaRPr lang="en-NZ"/>
          </a:p>
        </p:txBody>
      </p:sp>
    </p:spTree>
    <p:extLst>
      <p:ext uri="{BB962C8B-B14F-4D97-AF65-F5344CB8AC3E}">
        <p14:creationId xmlns:p14="http://schemas.microsoft.com/office/powerpoint/2010/main" val="248008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1</a:t>
            </a:fld>
            <a:endParaRPr lang="en-NZ"/>
          </a:p>
        </p:txBody>
      </p:sp>
    </p:spTree>
    <p:extLst>
      <p:ext uri="{BB962C8B-B14F-4D97-AF65-F5344CB8AC3E}">
        <p14:creationId xmlns:p14="http://schemas.microsoft.com/office/powerpoint/2010/main" val="1413361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10</a:t>
            </a:fld>
            <a:endParaRPr lang="en-NZ"/>
          </a:p>
        </p:txBody>
      </p:sp>
    </p:spTree>
    <p:extLst>
      <p:ext uri="{BB962C8B-B14F-4D97-AF65-F5344CB8AC3E}">
        <p14:creationId xmlns:p14="http://schemas.microsoft.com/office/powerpoint/2010/main" val="3102209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11</a:t>
            </a:fld>
            <a:endParaRPr lang="en-NZ"/>
          </a:p>
        </p:txBody>
      </p:sp>
    </p:spTree>
    <p:extLst>
      <p:ext uri="{BB962C8B-B14F-4D97-AF65-F5344CB8AC3E}">
        <p14:creationId xmlns:p14="http://schemas.microsoft.com/office/powerpoint/2010/main" val="1559407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12</a:t>
            </a:fld>
            <a:endParaRPr lang="en-NZ"/>
          </a:p>
        </p:txBody>
      </p:sp>
    </p:spTree>
    <p:extLst>
      <p:ext uri="{BB962C8B-B14F-4D97-AF65-F5344CB8AC3E}">
        <p14:creationId xmlns:p14="http://schemas.microsoft.com/office/powerpoint/2010/main" val="636401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13</a:t>
            </a:fld>
            <a:endParaRPr lang="en-NZ"/>
          </a:p>
        </p:txBody>
      </p:sp>
    </p:spTree>
    <p:extLst>
      <p:ext uri="{BB962C8B-B14F-4D97-AF65-F5344CB8AC3E}">
        <p14:creationId xmlns:p14="http://schemas.microsoft.com/office/powerpoint/2010/main" val="3464638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14</a:t>
            </a:fld>
            <a:endParaRPr lang="en-NZ"/>
          </a:p>
        </p:txBody>
      </p:sp>
    </p:spTree>
    <p:extLst>
      <p:ext uri="{BB962C8B-B14F-4D97-AF65-F5344CB8AC3E}">
        <p14:creationId xmlns:p14="http://schemas.microsoft.com/office/powerpoint/2010/main" val="1056072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15</a:t>
            </a:fld>
            <a:endParaRPr lang="en-NZ"/>
          </a:p>
        </p:txBody>
      </p:sp>
    </p:spTree>
    <p:extLst>
      <p:ext uri="{BB962C8B-B14F-4D97-AF65-F5344CB8AC3E}">
        <p14:creationId xmlns:p14="http://schemas.microsoft.com/office/powerpoint/2010/main" val="220852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17</a:t>
            </a:fld>
            <a:endParaRPr lang="en-NZ"/>
          </a:p>
        </p:txBody>
      </p:sp>
    </p:spTree>
    <p:extLst>
      <p:ext uri="{BB962C8B-B14F-4D97-AF65-F5344CB8AC3E}">
        <p14:creationId xmlns:p14="http://schemas.microsoft.com/office/powerpoint/2010/main" val="773956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18</a:t>
            </a:fld>
            <a:endParaRPr lang="en-NZ"/>
          </a:p>
        </p:txBody>
      </p:sp>
    </p:spTree>
    <p:extLst>
      <p:ext uri="{BB962C8B-B14F-4D97-AF65-F5344CB8AC3E}">
        <p14:creationId xmlns:p14="http://schemas.microsoft.com/office/powerpoint/2010/main" val="3347107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19</a:t>
            </a:fld>
            <a:endParaRPr lang="en-NZ"/>
          </a:p>
        </p:txBody>
      </p:sp>
    </p:spTree>
    <p:extLst>
      <p:ext uri="{BB962C8B-B14F-4D97-AF65-F5344CB8AC3E}">
        <p14:creationId xmlns:p14="http://schemas.microsoft.com/office/powerpoint/2010/main" val="2038173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20</a:t>
            </a:fld>
            <a:endParaRPr lang="en-NZ"/>
          </a:p>
        </p:txBody>
      </p:sp>
    </p:spTree>
    <p:extLst>
      <p:ext uri="{BB962C8B-B14F-4D97-AF65-F5344CB8AC3E}">
        <p14:creationId xmlns:p14="http://schemas.microsoft.com/office/powerpoint/2010/main" val="4287196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2</a:t>
            </a:fld>
            <a:endParaRPr lang="en-NZ"/>
          </a:p>
        </p:txBody>
      </p:sp>
    </p:spTree>
    <p:extLst>
      <p:ext uri="{BB962C8B-B14F-4D97-AF65-F5344CB8AC3E}">
        <p14:creationId xmlns:p14="http://schemas.microsoft.com/office/powerpoint/2010/main" val="2824923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21</a:t>
            </a:fld>
            <a:endParaRPr lang="en-NZ"/>
          </a:p>
        </p:txBody>
      </p:sp>
    </p:spTree>
    <p:extLst>
      <p:ext uri="{BB962C8B-B14F-4D97-AF65-F5344CB8AC3E}">
        <p14:creationId xmlns:p14="http://schemas.microsoft.com/office/powerpoint/2010/main" val="3191038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22</a:t>
            </a:fld>
            <a:endParaRPr lang="en-NZ"/>
          </a:p>
        </p:txBody>
      </p:sp>
    </p:spTree>
    <p:extLst>
      <p:ext uri="{BB962C8B-B14F-4D97-AF65-F5344CB8AC3E}">
        <p14:creationId xmlns:p14="http://schemas.microsoft.com/office/powerpoint/2010/main" val="3525880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23</a:t>
            </a:fld>
            <a:endParaRPr lang="en-NZ"/>
          </a:p>
        </p:txBody>
      </p:sp>
    </p:spTree>
    <p:extLst>
      <p:ext uri="{BB962C8B-B14F-4D97-AF65-F5344CB8AC3E}">
        <p14:creationId xmlns:p14="http://schemas.microsoft.com/office/powerpoint/2010/main" val="2789474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24</a:t>
            </a:fld>
            <a:endParaRPr lang="en-NZ"/>
          </a:p>
        </p:txBody>
      </p:sp>
    </p:spTree>
    <p:extLst>
      <p:ext uri="{BB962C8B-B14F-4D97-AF65-F5344CB8AC3E}">
        <p14:creationId xmlns:p14="http://schemas.microsoft.com/office/powerpoint/2010/main" val="3350410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25</a:t>
            </a:fld>
            <a:endParaRPr lang="en-NZ"/>
          </a:p>
        </p:txBody>
      </p:sp>
    </p:spTree>
    <p:extLst>
      <p:ext uri="{BB962C8B-B14F-4D97-AF65-F5344CB8AC3E}">
        <p14:creationId xmlns:p14="http://schemas.microsoft.com/office/powerpoint/2010/main" val="94857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3</a:t>
            </a:fld>
            <a:endParaRPr lang="en-NZ"/>
          </a:p>
        </p:txBody>
      </p:sp>
    </p:spTree>
    <p:extLst>
      <p:ext uri="{BB962C8B-B14F-4D97-AF65-F5344CB8AC3E}">
        <p14:creationId xmlns:p14="http://schemas.microsoft.com/office/powerpoint/2010/main" val="3950037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4</a:t>
            </a:fld>
            <a:endParaRPr lang="en-NZ"/>
          </a:p>
        </p:txBody>
      </p:sp>
    </p:spTree>
    <p:extLst>
      <p:ext uri="{BB962C8B-B14F-4D97-AF65-F5344CB8AC3E}">
        <p14:creationId xmlns:p14="http://schemas.microsoft.com/office/powerpoint/2010/main" val="180852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5</a:t>
            </a:fld>
            <a:endParaRPr lang="en-NZ"/>
          </a:p>
        </p:txBody>
      </p:sp>
    </p:spTree>
    <p:extLst>
      <p:ext uri="{BB962C8B-B14F-4D97-AF65-F5344CB8AC3E}">
        <p14:creationId xmlns:p14="http://schemas.microsoft.com/office/powerpoint/2010/main" val="1226988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6</a:t>
            </a:fld>
            <a:endParaRPr lang="en-NZ"/>
          </a:p>
        </p:txBody>
      </p:sp>
    </p:spTree>
    <p:extLst>
      <p:ext uri="{BB962C8B-B14F-4D97-AF65-F5344CB8AC3E}">
        <p14:creationId xmlns:p14="http://schemas.microsoft.com/office/powerpoint/2010/main" val="3799911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7</a:t>
            </a:fld>
            <a:endParaRPr lang="en-NZ"/>
          </a:p>
        </p:txBody>
      </p:sp>
    </p:spTree>
    <p:extLst>
      <p:ext uri="{BB962C8B-B14F-4D97-AF65-F5344CB8AC3E}">
        <p14:creationId xmlns:p14="http://schemas.microsoft.com/office/powerpoint/2010/main" val="3553387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8</a:t>
            </a:fld>
            <a:endParaRPr lang="en-NZ"/>
          </a:p>
        </p:txBody>
      </p:sp>
    </p:spTree>
    <p:extLst>
      <p:ext uri="{BB962C8B-B14F-4D97-AF65-F5344CB8AC3E}">
        <p14:creationId xmlns:p14="http://schemas.microsoft.com/office/powerpoint/2010/main" val="3722856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BDC2F41-BC15-4F61-8ED6-C5E5FC7869A7}" type="slidenum">
              <a:rPr lang="en-NZ" smtClean="0"/>
              <a:t>9</a:t>
            </a:fld>
            <a:endParaRPr lang="en-NZ"/>
          </a:p>
        </p:txBody>
      </p:sp>
    </p:spTree>
    <p:extLst>
      <p:ext uri="{BB962C8B-B14F-4D97-AF65-F5344CB8AC3E}">
        <p14:creationId xmlns:p14="http://schemas.microsoft.com/office/powerpoint/2010/main" val="1089439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80330D-2920-42E6-BE4C-9579AF57F8D5}" type="datetimeFigureOut">
              <a:rPr lang="en-NZ" smtClean="0"/>
              <a:t>26/07/2023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88DBF8C4-CD68-43C1-A06C-ECA00AEE5126}" type="slidenum">
              <a:rPr lang="en-NZ" smtClean="0"/>
              <a:t>‹#›</a:t>
            </a:fld>
            <a:endParaRPr lang="en-NZ" dirty="0"/>
          </a:p>
        </p:txBody>
      </p:sp>
      <p:sp>
        <p:nvSpPr>
          <p:cNvPr id="2" name="Title 1"/>
          <p:cNvSpPr>
            <a:spLocks noGrp="1"/>
          </p:cNvSpPr>
          <p:nvPr>
            <p:ph type="ctrTitle"/>
          </p:nvPr>
        </p:nvSpPr>
        <p:spPr>
          <a:xfrm>
            <a:off x="1090108"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80330D-2920-42E6-BE4C-9579AF57F8D5}" type="datetimeFigureOut">
              <a:rPr lang="en-NZ" smtClean="0"/>
              <a:t>26/07/2023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88DBF8C4-CD68-43C1-A06C-ECA00AEE5126}" type="slidenum">
              <a:rPr lang="en-NZ" smtClean="0"/>
              <a:t>‹#›</a:t>
            </a:fld>
            <a:endParaRPr lang="en-N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7"/>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19"/>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80330D-2920-42E6-BE4C-9579AF57F8D5}" type="datetimeFigureOut">
              <a:rPr lang="en-NZ" smtClean="0"/>
              <a:t>26/07/2023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88DBF8C4-CD68-43C1-A06C-ECA00AEE5126}" type="slidenum">
              <a:rPr lang="en-NZ" smtClean="0"/>
              <a:t>‹#›</a:t>
            </a:fld>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280330D-2920-42E6-BE4C-9579AF57F8D5}" type="datetimeFigureOut">
              <a:rPr lang="en-NZ" smtClean="0"/>
              <a:t>26/07/2023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88DBF8C4-CD68-43C1-A06C-ECA00AEE5126}" type="slidenum">
              <a:rPr lang="en-NZ" smtClean="0"/>
              <a:t>‹#›</a:t>
            </a:fld>
            <a:endParaRPr lang="en-NZ" dirty="0"/>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80330D-2920-42E6-BE4C-9579AF57F8D5}" type="datetimeFigureOut">
              <a:rPr lang="en-NZ" smtClean="0"/>
              <a:t>26/07/2023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88DBF8C4-CD68-43C1-A06C-ECA00AEE5126}" type="slidenum">
              <a:rPr lang="en-NZ" smtClean="0"/>
              <a:t>‹#›</a:t>
            </a:fld>
            <a:endParaRPr lang="en-N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280330D-2920-42E6-BE4C-9579AF57F8D5}" type="datetimeFigureOut">
              <a:rPr lang="en-NZ" smtClean="0"/>
              <a:t>26/07/2023</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88DBF8C4-CD68-43C1-A06C-ECA00AEE5126}" type="slidenum">
              <a:rPr lang="en-NZ" smtClean="0"/>
              <a:t>‹#›</a:t>
            </a:fld>
            <a:endParaRPr lang="en-NZ" dirty="0"/>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80330D-2920-42E6-BE4C-9579AF57F8D5}" type="datetimeFigureOut">
              <a:rPr lang="en-NZ" smtClean="0"/>
              <a:t>26/07/2023</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88DBF8C4-CD68-43C1-A06C-ECA00AEE5126}" type="slidenum">
              <a:rPr lang="en-NZ" smtClean="0"/>
              <a:t>‹#›</a:t>
            </a:fld>
            <a:endParaRPr lang="en-NZ"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80330D-2920-42E6-BE4C-9579AF57F8D5}" type="datetimeFigureOut">
              <a:rPr lang="en-NZ" smtClean="0"/>
              <a:t>26/07/2023</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88DBF8C4-CD68-43C1-A06C-ECA00AEE5126}" type="slidenum">
              <a:rPr lang="en-NZ" smtClean="0"/>
              <a:t>‹#›</a:t>
            </a:fld>
            <a:endParaRPr lang="en-N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0330D-2920-42E6-BE4C-9579AF57F8D5}" type="datetimeFigureOut">
              <a:rPr lang="en-NZ" smtClean="0"/>
              <a:t>26/07/2023</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88DBF8C4-CD68-43C1-A06C-ECA00AEE5126}" type="slidenum">
              <a:rPr lang="en-NZ" smtClean="0"/>
              <a:t>‹#›</a:t>
            </a:fld>
            <a:endParaRPr lang="en-N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3"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80330D-2920-42E6-BE4C-9579AF57F8D5}" type="datetimeFigureOut">
              <a:rPr lang="en-NZ" smtClean="0"/>
              <a:t>26/07/2023</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88DBF8C4-CD68-43C1-A06C-ECA00AEE5126}" type="slidenum">
              <a:rPr lang="en-NZ" smtClean="0"/>
              <a:t>‹#›</a:t>
            </a:fld>
            <a:endParaRPr lang="en-N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80330D-2920-42E6-BE4C-9579AF57F8D5}" type="datetimeFigureOut">
              <a:rPr lang="en-NZ" smtClean="0"/>
              <a:t>26/07/2023</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88DBF8C4-CD68-43C1-A06C-ECA00AEE5126}" type="slidenum">
              <a:rPr lang="en-NZ" smtClean="0"/>
              <a:t>‹#›</a:t>
            </a:fld>
            <a:endParaRPr lang="en-NZ" dirty="0"/>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280330D-2920-42E6-BE4C-9579AF57F8D5}" type="datetimeFigureOut">
              <a:rPr lang="en-NZ" smtClean="0"/>
              <a:t>26/07/2023</a:t>
            </a:fld>
            <a:endParaRPr lang="en-NZ" dirty="0"/>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NZ" dirty="0"/>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8DBF8C4-CD68-43C1-A06C-ECA00AEE5126}" type="slidenum">
              <a:rPr lang="en-NZ" smtClean="0"/>
              <a:t>‹#›</a:t>
            </a:fld>
            <a:endParaRPr lang="en-NZ" dirty="0"/>
          </a:p>
        </p:txBody>
      </p:sp>
    </p:spTree>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cmhealth.hanz.health.nz/Research%20and%20Evaluation%20Office/Pages/Health-Equity.aspx"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44DF7F-EFC4-2803-7AAC-50FAC95193F9}"/>
              </a:ext>
            </a:extLst>
          </p:cNvPr>
          <p:cNvPicPr>
            <a:picLocks noChangeAspect="1"/>
          </p:cNvPicPr>
          <p:nvPr/>
        </p:nvPicPr>
        <p:blipFill rotWithShape="1">
          <a:blip r:embed="rId4" cstate="screen">
            <a:alphaModFix amt="35000"/>
            <a:graysc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FC23C8D4-BD3D-4473-B3D0-89011586B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cmpd="sng" algn="ctr">
            <a:noFill/>
            <a:prstDash val="solid"/>
          </a:ln>
          <a:effectLst/>
        </p:spPr>
        <p:style>
          <a:lnRef idx="0">
            <a:scrgbClr r="0" g="0" b="0"/>
          </a:lnRef>
          <a:fillRef idx="1002">
            <a:schemeClr val="lt2"/>
          </a:fillRef>
          <a:effectRef idx="0">
            <a:scrgbClr r="0" g="0" b="0"/>
          </a:effectRef>
          <a:fontRef idx="major"/>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Subtitle 2">
            <a:extLst>
              <a:ext uri="{FF2B5EF4-FFF2-40B4-BE49-F238E27FC236}">
                <a16:creationId xmlns:a16="http://schemas.microsoft.com/office/drawing/2014/main" id="{127C7BBF-DA7B-4987-B07E-2A3699D42857}"/>
              </a:ext>
            </a:extLst>
          </p:cNvPr>
          <p:cNvSpPr>
            <a:spLocks noGrp="1"/>
          </p:cNvSpPr>
          <p:nvPr>
            <p:ph type="subTitle" idx="1"/>
          </p:nvPr>
        </p:nvSpPr>
        <p:spPr>
          <a:xfrm>
            <a:off x="1849150" y="4988151"/>
            <a:ext cx="7516013" cy="882119"/>
          </a:xfrm>
        </p:spPr>
        <p:txBody>
          <a:bodyPr>
            <a:noAutofit/>
          </a:bodyPr>
          <a:lstStyle/>
          <a:p>
            <a:r>
              <a:rPr lang="en-NZ" sz="1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Sunita Paul</a:t>
            </a:r>
          </a:p>
          <a:p>
            <a:r>
              <a:rPr lang="en-NZ" sz="1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Priya Singh</a:t>
            </a:r>
          </a:p>
          <a:p>
            <a:r>
              <a:rPr lang="en-NZ" sz="1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Amy Joseph</a:t>
            </a:r>
          </a:p>
          <a:p>
            <a:r>
              <a:rPr lang="en-NZ" sz="1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Rashika Chandra</a:t>
            </a:r>
          </a:p>
          <a:p>
            <a:endParaRPr lang="en-NZ" sz="1800" dirty="0"/>
          </a:p>
        </p:txBody>
      </p:sp>
      <p:sp>
        <p:nvSpPr>
          <p:cNvPr id="2" name="Title 1">
            <a:extLst>
              <a:ext uri="{FF2B5EF4-FFF2-40B4-BE49-F238E27FC236}">
                <a16:creationId xmlns:a16="http://schemas.microsoft.com/office/drawing/2014/main" id="{A1FD34C5-012A-4075-90E9-3ECC58A9FD8D}"/>
              </a:ext>
            </a:extLst>
          </p:cNvPr>
          <p:cNvSpPr>
            <a:spLocks noGrp="1"/>
          </p:cNvSpPr>
          <p:nvPr>
            <p:ph type="ctrTitle"/>
          </p:nvPr>
        </p:nvSpPr>
        <p:spPr>
          <a:xfrm>
            <a:off x="1115865" y="2107413"/>
            <a:ext cx="9567135" cy="1793167"/>
          </a:xfrm>
        </p:spPr>
        <p:txBody>
          <a:bodyPr>
            <a:normAutofit fontScale="90000"/>
          </a:bodyPr>
          <a:lstStyle/>
          <a:p>
            <a:r>
              <a:rPr lang="en-NZ" sz="41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Bone health of Maori/Pacific patients (CMH)</a:t>
            </a:r>
            <a:br>
              <a:rPr lang="en-NZ" sz="41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NZ" sz="41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ANZFFR audit </a:t>
            </a:r>
            <a:br>
              <a:rPr lang="en-NZ" sz="41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NZ" sz="41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May 2022- January 2023</a:t>
            </a:r>
          </a:p>
        </p:txBody>
      </p:sp>
    </p:spTree>
    <p:extLst>
      <p:ext uri="{BB962C8B-B14F-4D97-AF65-F5344CB8AC3E}">
        <p14:creationId xmlns:p14="http://schemas.microsoft.com/office/powerpoint/2010/main" val="3976197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369F6-C3D7-4998-A56E-F020D1944698}"/>
              </a:ext>
            </a:extLst>
          </p:cNvPr>
          <p:cNvSpPr>
            <a:spLocks noGrp="1"/>
          </p:cNvSpPr>
          <p:nvPr>
            <p:ph type="title"/>
          </p:nvPr>
        </p:nvSpPr>
        <p:spPr>
          <a:xfrm>
            <a:off x="1092545" y="981512"/>
            <a:ext cx="3259118" cy="3083712"/>
          </a:xfrm>
          <a:ln>
            <a:headEnd type="none" w="med" len="med"/>
            <a:tailEnd type="none" w="med" len="med"/>
          </a:ln>
        </p:spPr>
        <p:style>
          <a:lnRef idx="0">
            <a:schemeClr val="accent1"/>
          </a:lnRef>
          <a:fillRef idx="1003">
            <a:schemeClr val="dk2"/>
          </a:fillRef>
          <a:effectRef idx="3">
            <a:schemeClr val="accent1"/>
          </a:effectRef>
          <a:fontRef idx="minor">
            <a:schemeClr val="lt1"/>
          </a:fontRef>
        </p:style>
        <p:txBody>
          <a:bodyPr>
            <a:noAutofit/>
          </a:bodyPr>
          <a:lstStyle/>
          <a:p>
            <a:pPr marL="0" indent="0" algn="r">
              <a:buNone/>
            </a:pPr>
            <a:r>
              <a:rPr lang="en-NZ" sz="4000" dirty="0">
                <a:ln w="9525">
                  <a:solidFill>
                    <a:schemeClr val="bg1"/>
                  </a:solidFill>
                  <a:prstDash val="solid"/>
                </a:ln>
                <a:solidFill>
                  <a:schemeClr val="tx1"/>
                </a:solidFill>
                <a:effectLst>
                  <a:outerShdw blurRad="12700" dist="38100" dir="2700000" algn="tl" rotWithShape="0">
                    <a:schemeClr val="bg1">
                      <a:lumMod val="50000"/>
                    </a:schemeClr>
                  </a:outerShdw>
                </a:effectLst>
              </a:rPr>
              <a:t>Common Types of Fractures in CM</a:t>
            </a:r>
          </a:p>
        </p:txBody>
      </p:sp>
      <p:sp>
        <p:nvSpPr>
          <p:cNvPr id="3" name="Content Placeholder 2">
            <a:extLst>
              <a:ext uri="{FF2B5EF4-FFF2-40B4-BE49-F238E27FC236}">
                <a16:creationId xmlns:a16="http://schemas.microsoft.com/office/drawing/2014/main" id="{EF64D80C-4F29-4C0B-8D29-92977F614DD7}"/>
              </a:ext>
            </a:extLst>
          </p:cNvPr>
          <p:cNvSpPr>
            <a:spLocks noGrp="1"/>
          </p:cNvSpPr>
          <p:nvPr>
            <p:ph sz="quarter" idx="13"/>
          </p:nvPr>
        </p:nvSpPr>
        <p:spPr>
          <a:xfrm>
            <a:off x="5255260" y="981512"/>
            <a:ext cx="4702848" cy="4227618"/>
          </a:xfrm>
        </p:spPr>
        <p:style>
          <a:lnRef idx="1">
            <a:schemeClr val="dk1"/>
          </a:lnRef>
          <a:fillRef idx="2">
            <a:schemeClr val="dk1"/>
          </a:fillRef>
          <a:effectRef idx="1">
            <a:schemeClr val="dk1"/>
          </a:effectRef>
          <a:fontRef idx="minor">
            <a:schemeClr val="dk1"/>
          </a:fontRef>
        </p:style>
        <p:txBody>
          <a:bodyPr anchor="ctr">
            <a:normAutofit/>
          </a:bodyPr>
          <a:lstStyle/>
          <a:p>
            <a:r>
              <a:rPr lang="en-NZ" sz="2200" dirty="0"/>
              <a:t>Spine			33</a:t>
            </a:r>
          </a:p>
          <a:p>
            <a:r>
              <a:rPr lang="en-NZ" sz="2200" dirty="0"/>
              <a:t>Ankle			24</a:t>
            </a:r>
          </a:p>
          <a:p>
            <a:r>
              <a:rPr lang="en-NZ" sz="2200" dirty="0"/>
              <a:t>Hips				15</a:t>
            </a:r>
          </a:p>
          <a:p>
            <a:r>
              <a:rPr lang="en-NZ" sz="2200" dirty="0"/>
              <a:t>Wrist				15</a:t>
            </a:r>
          </a:p>
          <a:p>
            <a:r>
              <a:rPr lang="en-NZ" sz="2200" dirty="0"/>
              <a:t>Ribs				13</a:t>
            </a:r>
          </a:p>
          <a:p>
            <a:r>
              <a:rPr lang="en-NZ" sz="2200" dirty="0" err="1"/>
              <a:t>Humerus</a:t>
            </a:r>
            <a:r>
              <a:rPr lang="en-NZ" sz="2200" dirty="0"/>
              <a:t>			08</a:t>
            </a:r>
          </a:p>
          <a:p>
            <a:r>
              <a:rPr lang="en-NZ" sz="2200" dirty="0"/>
              <a:t>Pelvis			02</a:t>
            </a:r>
          </a:p>
          <a:p>
            <a:r>
              <a:rPr lang="en-NZ" sz="2200" dirty="0"/>
              <a:t>Tibial Plateau		02</a:t>
            </a:r>
          </a:p>
        </p:txBody>
      </p:sp>
    </p:spTree>
    <p:extLst>
      <p:ext uri="{BB962C8B-B14F-4D97-AF65-F5344CB8AC3E}">
        <p14:creationId xmlns:p14="http://schemas.microsoft.com/office/powerpoint/2010/main" val="2077198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6EA0A-28DC-44AD-A5DE-8F0361F6E233}"/>
              </a:ext>
            </a:extLst>
          </p:cNvPr>
          <p:cNvSpPr>
            <a:spLocks noGrp="1"/>
          </p:cNvSpPr>
          <p:nvPr>
            <p:ph type="title"/>
          </p:nvPr>
        </p:nvSpPr>
        <p:spPr>
          <a:xfrm>
            <a:off x="1894901" y="1828800"/>
            <a:ext cx="9298236" cy="2357610"/>
          </a:xfrm>
        </p:spPr>
        <p:txBody>
          <a:bodyPr/>
          <a:lstStyle/>
          <a:p>
            <a:pPr marL="0" indent="0" algn="ctr">
              <a:buNone/>
            </a:pPr>
            <a:r>
              <a:rPr lang="en-NZ" sz="4000" dirty="0"/>
              <a:t>Total number of FF May 2022-Jan 2023</a:t>
            </a:r>
            <a:br>
              <a:rPr lang="en-NZ" dirty="0"/>
            </a:br>
            <a:r>
              <a:rPr lang="en-NZ" dirty="0"/>
              <a:t>Total Patients:997</a:t>
            </a:r>
            <a:br>
              <a:rPr lang="en-NZ" dirty="0"/>
            </a:br>
            <a:endParaRPr lang="en-NZ" dirty="0"/>
          </a:p>
        </p:txBody>
      </p:sp>
      <p:sp>
        <p:nvSpPr>
          <p:cNvPr id="3" name="Text Placeholder 2">
            <a:extLst>
              <a:ext uri="{FF2B5EF4-FFF2-40B4-BE49-F238E27FC236}">
                <a16:creationId xmlns:a16="http://schemas.microsoft.com/office/drawing/2014/main" id="{19E63806-03E4-45BC-88A9-927F824083B1}"/>
              </a:ext>
            </a:extLst>
          </p:cNvPr>
          <p:cNvSpPr>
            <a:spLocks noGrp="1"/>
          </p:cNvSpPr>
          <p:nvPr>
            <p:ph type="body" idx="1"/>
          </p:nvPr>
        </p:nvSpPr>
        <p:spPr>
          <a:xfrm>
            <a:off x="2696584" y="3734718"/>
            <a:ext cx="7960659" cy="2754217"/>
          </a:xfrm>
        </p:spPr>
        <p:txBody>
          <a:bodyPr>
            <a:normAutofit/>
          </a:bodyPr>
          <a:lstStyle/>
          <a:p>
            <a:pPr algn="l"/>
            <a:r>
              <a:rPr lang="en-NZ" sz="2400" dirty="0"/>
              <a:t>										</a:t>
            </a:r>
          </a:p>
          <a:p>
            <a:pPr lvl="1"/>
            <a:endParaRPr lang="en-NZ" sz="2200" dirty="0"/>
          </a:p>
          <a:p>
            <a:pPr algn="l"/>
            <a:endParaRPr lang="en-NZ" dirty="0"/>
          </a:p>
        </p:txBody>
      </p:sp>
      <p:sp>
        <p:nvSpPr>
          <p:cNvPr id="4" name="Content Placeholder 2">
            <a:extLst>
              <a:ext uri="{FF2B5EF4-FFF2-40B4-BE49-F238E27FC236}">
                <a16:creationId xmlns:a16="http://schemas.microsoft.com/office/drawing/2014/main" id="{6C522B9B-F9E6-4ECD-BD15-503AACA5EAE3}"/>
              </a:ext>
            </a:extLst>
          </p:cNvPr>
          <p:cNvSpPr txBox="1">
            <a:spLocks/>
          </p:cNvSpPr>
          <p:nvPr/>
        </p:nvSpPr>
        <p:spPr>
          <a:xfrm>
            <a:off x="2696584" y="3822854"/>
            <a:ext cx="3847435" cy="2666082"/>
          </a:xfrm>
          <a:prstGeom prst="rect">
            <a:avLst/>
          </a:prstGeom>
        </p:spPr>
        <p:style>
          <a:lnRef idx="1">
            <a:schemeClr val="accent3"/>
          </a:lnRef>
          <a:fillRef idx="2">
            <a:schemeClr val="accent3"/>
          </a:fillRef>
          <a:effectRef idx="1">
            <a:schemeClr val="accent3"/>
          </a:effectRef>
          <a:fontRef idx="minor">
            <a:schemeClr val="dk1"/>
          </a:fontRef>
        </p:style>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buNone/>
            </a:pPr>
            <a:r>
              <a:rPr lang="en-NZ" sz="2000" dirty="0"/>
              <a:t>Non Maori/Pacific: 878 (88%) </a:t>
            </a:r>
            <a:r>
              <a:rPr lang="en-NZ" dirty="0"/>
              <a:t>	</a:t>
            </a:r>
          </a:p>
        </p:txBody>
      </p:sp>
      <p:sp>
        <p:nvSpPr>
          <p:cNvPr id="5" name="Content Placeholder 3">
            <a:extLst>
              <a:ext uri="{FF2B5EF4-FFF2-40B4-BE49-F238E27FC236}">
                <a16:creationId xmlns:a16="http://schemas.microsoft.com/office/drawing/2014/main" id="{D2781CBC-F715-44A9-A55A-D3261ABAE6F9}"/>
              </a:ext>
            </a:extLst>
          </p:cNvPr>
          <p:cNvSpPr txBox="1">
            <a:spLocks/>
          </p:cNvSpPr>
          <p:nvPr/>
        </p:nvSpPr>
        <p:spPr>
          <a:xfrm>
            <a:off x="6730865" y="3822854"/>
            <a:ext cx="4462272" cy="2666081"/>
          </a:xfrm>
          <a:prstGeom prst="rect">
            <a:avLst/>
          </a:prstGeom>
        </p:spPr>
        <p:style>
          <a:lnRef idx="1">
            <a:schemeClr val="accent5"/>
          </a:lnRef>
          <a:fillRef idx="2">
            <a:schemeClr val="accent5"/>
          </a:fillRef>
          <a:effectRef idx="1">
            <a:schemeClr val="accent5"/>
          </a:effectRef>
          <a:fontRef idx="minor">
            <a:schemeClr val="dk1"/>
          </a:fontRef>
        </p:style>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dk1"/>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dk1"/>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dk1"/>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dk1"/>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buNone/>
            </a:pPr>
            <a:r>
              <a:rPr lang="en-NZ" sz="2000" dirty="0"/>
              <a:t>Maori/Pacific:	119(12%)</a:t>
            </a:r>
          </a:p>
          <a:p>
            <a:pPr marL="45720" indent="0">
              <a:buNone/>
            </a:pPr>
            <a:endParaRPr lang="en-NZ" sz="2000" dirty="0"/>
          </a:p>
          <a:p>
            <a:pPr marL="45720" indent="0" algn="l">
              <a:buNone/>
            </a:pPr>
            <a:r>
              <a:rPr lang="en-NZ" sz="2000" dirty="0"/>
              <a:t>Maori:		61 (51%)</a:t>
            </a:r>
          </a:p>
          <a:p>
            <a:pPr marL="45720" indent="0" algn="l">
              <a:buNone/>
            </a:pPr>
            <a:r>
              <a:rPr lang="en-NZ" sz="2000" dirty="0"/>
              <a:t>Pacific:		58 (49%)</a:t>
            </a:r>
          </a:p>
          <a:p>
            <a:pPr marL="45720" indent="0">
              <a:buNone/>
            </a:pPr>
            <a:r>
              <a:rPr lang="en-NZ" dirty="0"/>
              <a:t>			</a:t>
            </a:r>
          </a:p>
        </p:txBody>
      </p:sp>
    </p:spTree>
    <p:extLst>
      <p:ext uri="{BB962C8B-B14F-4D97-AF65-F5344CB8AC3E}">
        <p14:creationId xmlns:p14="http://schemas.microsoft.com/office/powerpoint/2010/main" val="3261544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86AE-1A3F-4211-920B-09B3146CDA6C}"/>
              </a:ext>
            </a:extLst>
          </p:cNvPr>
          <p:cNvSpPr>
            <a:spLocks noGrp="1"/>
          </p:cNvSpPr>
          <p:nvPr>
            <p:ph type="title"/>
          </p:nvPr>
        </p:nvSpPr>
        <p:spPr>
          <a:xfrm>
            <a:off x="1772867" y="199411"/>
            <a:ext cx="8683348" cy="1464135"/>
          </a:xfrm>
        </p:spPr>
        <p:style>
          <a:lnRef idx="0">
            <a:scrgbClr r="0" g="0" b="0"/>
          </a:lnRef>
          <a:fillRef idx="1002">
            <a:schemeClr val="lt1"/>
          </a:fillRef>
          <a:effectRef idx="0">
            <a:scrgbClr r="0" g="0" b="0"/>
          </a:effectRef>
          <a:fontRef idx="major"/>
        </p:style>
        <p:txBody>
          <a:bodyPr/>
          <a:lstStyle/>
          <a:p>
            <a:pPr algn="ctr"/>
            <a:r>
              <a:rPr lang="en-NZ"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Prevalence Difference in Gender with FF </a:t>
            </a:r>
          </a:p>
        </p:txBody>
      </p:sp>
      <p:sp>
        <p:nvSpPr>
          <p:cNvPr id="3" name="Content Placeholder 2">
            <a:extLst>
              <a:ext uri="{FF2B5EF4-FFF2-40B4-BE49-F238E27FC236}">
                <a16:creationId xmlns:a16="http://schemas.microsoft.com/office/drawing/2014/main" id="{ECFE4422-20EB-4C91-A309-062C7EBD926B}"/>
              </a:ext>
            </a:extLst>
          </p:cNvPr>
          <p:cNvSpPr>
            <a:spLocks noGrp="1"/>
          </p:cNvSpPr>
          <p:nvPr>
            <p:ph sz="quarter" idx="13"/>
          </p:nvPr>
        </p:nvSpPr>
        <p:spPr>
          <a:xfrm>
            <a:off x="1408089" y="1877739"/>
            <a:ext cx="4462272" cy="3474720"/>
          </a:xfrm>
        </p:spPr>
        <p:style>
          <a:lnRef idx="1">
            <a:schemeClr val="accent3"/>
          </a:lnRef>
          <a:fillRef idx="2">
            <a:schemeClr val="accent3"/>
          </a:fillRef>
          <a:effectRef idx="1">
            <a:schemeClr val="accent3"/>
          </a:effectRef>
          <a:fontRef idx="minor">
            <a:schemeClr val="dk1"/>
          </a:fontRef>
        </p:style>
        <p:txBody>
          <a:bodyPr/>
          <a:lstStyle/>
          <a:p>
            <a:pPr marL="45720" indent="0" algn="ctr">
              <a:buNone/>
            </a:pPr>
            <a:r>
              <a:rPr lang="en-NZ" dirty="0"/>
              <a:t>Non-Maori with FF 	878</a:t>
            </a:r>
          </a:p>
          <a:p>
            <a:pPr marL="45720" indent="0">
              <a:buNone/>
            </a:pPr>
            <a:r>
              <a:rPr lang="en-NZ" dirty="0"/>
              <a:t>Female		634	72%	</a:t>
            </a:r>
          </a:p>
          <a:p>
            <a:pPr marL="45720" indent="0">
              <a:buNone/>
            </a:pPr>
            <a:r>
              <a:rPr lang="en-NZ" dirty="0"/>
              <a:t>Male 			244	28%</a:t>
            </a:r>
          </a:p>
        </p:txBody>
      </p:sp>
      <p:sp>
        <p:nvSpPr>
          <p:cNvPr id="4" name="Content Placeholder 3">
            <a:extLst>
              <a:ext uri="{FF2B5EF4-FFF2-40B4-BE49-F238E27FC236}">
                <a16:creationId xmlns:a16="http://schemas.microsoft.com/office/drawing/2014/main" id="{AB6BF253-E46A-4D9D-BA3B-7F324804446F}"/>
              </a:ext>
            </a:extLst>
          </p:cNvPr>
          <p:cNvSpPr>
            <a:spLocks noGrp="1"/>
          </p:cNvSpPr>
          <p:nvPr>
            <p:ph sz="quarter" idx="14"/>
          </p:nvPr>
        </p:nvSpPr>
        <p:spPr>
          <a:xfrm>
            <a:off x="6605659" y="1890619"/>
            <a:ext cx="4462272" cy="3474720"/>
          </a:xfrm>
        </p:spPr>
        <p:style>
          <a:lnRef idx="1">
            <a:schemeClr val="accent5"/>
          </a:lnRef>
          <a:fillRef idx="2">
            <a:schemeClr val="accent5"/>
          </a:fillRef>
          <a:effectRef idx="1">
            <a:schemeClr val="accent5"/>
          </a:effectRef>
          <a:fontRef idx="minor">
            <a:schemeClr val="dk1"/>
          </a:fontRef>
        </p:style>
        <p:txBody>
          <a:bodyPr/>
          <a:lstStyle/>
          <a:p>
            <a:pPr marL="45720" indent="0" algn="ctr">
              <a:buNone/>
            </a:pPr>
            <a:r>
              <a:rPr lang="en-NZ" dirty="0"/>
              <a:t>Maori/Pacific FF	119</a:t>
            </a:r>
          </a:p>
          <a:p>
            <a:pPr marL="45720" indent="0">
              <a:buNone/>
            </a:pPr>
            <a:r>
              <a:rPr lang="en-NZ" dirty="0"/>
              <a:t>Female 		78	66%	</a:t>
            </a:r>
          </a:p>
          <a:p>
            <a:pPr marL="45720" indent="0">
              <a:buNone/>
            </a:pPr>
            <a:r>
              <a:rPr lang="en-NZ" dirty="0"/>
              <a:t>Male			41	34%			</a:t>
            </a:r>
          </a:p>
        </p:txBody>
      </p:sp>
    </p:spTree>
    <p:extLst>
      <p:ext uri="{BB962C8B-B14F-4D97-AF65-F5344CB8AC3E}">
        <p14:creationId xmlns:p14="http://schemas.microsoft.com/office/powerpoint/2010/main" val="471146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D3708B-6338-4102-86D9-66602B3E8A5C}"/>
              </a:ext>
            </a:extLst>
          </p:cNvPr>
          <p:cNvSpPr>
            <a:spLocks noGrp="1"/>
          </p:cNvSpPr>
          <p:nvPr>
            <p:ph type="body" idx="1"/>
          </p:nvPr>
        </p:nvSpPr>
        <p:spPr>
          <a:xfrm>
            <a:off x="1202777" y="1594233"/>
            <a:ext cx="4462272" cy="1010674"/>
          </a:xfrm>
        </p:spPr>
        <p:style>
          <a:lnRef idx="1">
            <a:schemeClr val="accent4"/>
          </a:lnRef>
          <a:fillRef idx="2">
            <a:schemeClr val="accent4"/>
          </a:fillRef>
          <a:effectRef idx="1">
            <a:schemeClr val="accent4"/>
          </a:effectRef>
          <a:fontRef idx="minor">
            <a:schemeClr val="dk1"/>
          </a:fontRef>
        </p:style>
        <p:txBody>
          <a:bodyPr/>
          <a:lstStyle/>
          <a:p>
            <a:r>
              <a:rPr lang="en-NZ"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Non Maori/Pacific</a:t>
            </a:r>
          </a:p>
          <a:p>
            <a:endParaRPr lang="en-NZ" dirty="0"/>
          </a:p>
        </p:txBody>
      </p:sp>
      <p:graphicFrame>
        <p:nvGraphicFramePr>
          <p:cNvPr id="10" name="Table 10">
            <a:extLst>
              <a:ext uri="{FF2B5EF4-FFF2-40B4-BE49-F238E27FC236}">
                <a16:creationId xmlns:a16="http://schemas.microsoft.com/office/drawing/2014/main" id="{46BDBFE6-0CDD-4177-BD0B-9A1589BD657A}"/>
              </a:ext>
            </a:extLst>
          </p:cNvPr>
          <p:cNvGraphicFramePr>
            <a:graphicFrameLocks noGrp="1"/>
          </p:cNvGraphicFramePr>
          <p:nvPr>
            <p:ph sz="half" idx="2"/>
            <p:extLst>
              <p:ext uri="{D42A27DB-BD31-4B8C-83A1-F6EECF244321}">
                <p14:modId xmlns:p14="http://schemas.microsoft.com/office/powerpoint/2010/main" val="3128524140"/>
              </p:ext>
            </p:extLst>
          </p:nvPr>
        </p:nvGraphicFramePr>
        <p:xfrm>
          <a:off x="1202589" y="2756234"/>
          <a:ext cx="4462460" cy="2865120"/>
        </p:xfrm>
        <a:graphic>
          <a:graphicData uri="http://schemas.openxmlformats.org/drawingml/2006/table">
            <a:tbl>
              <a:tblPr firstRow="1" bandRow="1">
                <a:tableStyleId>{00A15C55-8517-42AA-B614-E9B94910E393}</a:tableStyleId>
              </a:tblPr>
              <a:tblGrid>
                <a:gridCol w="2231230">
                  <a:extLst>
                    <a:ext uri="{9D8B030D-6E8A-4147-A177-3AD203B41FA5}">
                      <a16:colId xmlns:a16="http://schemas.microsoft.com/office/drawing/2014/main" val="729288043"/>
                    </a:ext>
                  </a:extLst>
                </a:gridCol>
                <a:gridCol w="2231230">
                  <a:extLst>
                    <a:ext uri="{9D8B030D-6E8A-4147-A177-3AD203B41FA5}">
                      <a16:colId xmlns:a16="http://schemas.microsoft.com/office/drawing/2014/main" val="2883758651"/>
                    </a:ext>
                  </a:extLst>
                </a:gridCol>
              </a:tblGrid>
              <a:tr h="370840">
                <a:tc>
                  <a:txBody>
                    <a:bodyPr/>
                    <a:lstStyle/>
                    <a:p>
                      <a:endParaRPr lang="en-NZ" dirty="0"/>
                    </a:p>
                  </a:txBody>
                  <a:tcPr marL="79115" marR="79115"/>
                </a:tc>
                <a:tc>
                  <a:txBody>
                    <a:bodyPr/>
                    <a:lstStyle/>
                    <a:p>
                      <a:r>
                        <a:rPr lang="en-NZ" dirty="0"/>
                        <a:t>Total 876</a:t>
                      </a:r>
                    </a:p>
                  </a:txBody>
                  <a:tcPr marL="79115" marR="79115"/>
                </a:tc>
                <a:extLst>
                  <a:ext uri="{0D108BD9-81ED-4DB2-BD59-A6C34878D82A}">
                    <a16:rowId xmlns:a16="http://schemas.microsoft.com/office/drawing/2014/main" val="3648297676"/>
                  </a:ext>
                </a:extLst>
              </a:tr>
              <a:tr h="370840">
                <a:tc>
                  <a:txBody>
                    <a:bodyPr/>
                    <a:lstStyle/>
                    <a:p>
                      <a:r>
                        <a:rPr lang="en-NZ" dirty="0"/>
                        <a:t>DXA ordered</a:t>
                      </a:r>
                    </a:p>
                  </a:txBody>
                  <a:tcPr marL="79115" marR="79115"/>
                </a:tc>
                <a:tc>
                  <a:txBody>
                    <a:bodyPr/>
                    <a:lstStyle/>
                    <a:p>
                      <a:r>
                        <a:rPr lang="en-NZ" dirty="0"/>
                        <a:t>410</a:t>
                      </a:r>
                    </a:p>
                  </a:txBody>
                  <a:tcPr marL="79115" marR="79115"/>
                </a:tc>
                <a:extLst>
                  <a:ext uri="{0D108BD9-81ED-4DB2-BD59-A6C34878D82A}">
                    <a16:rowId xmlns:a16="http://schemas.microsoft.com/office/drawing/2014/main" val="549635146"/>
                  </a:ext>
                </a:extLst>
              </a:tr>
              <a:tr h="370840">
                <a:tc>
                  <a:txBody>
                    <a:bodyPr/>
                    <a:lstStyle/>
                    <a:p>
                      <a:r>
                        <a:rPr lang="en-NZ" dirty="0"/>
                        <a:t>DXA done</a:t>
                      </a:r>
                    </a:p>
                  </a:txBody>
                  <a:tcPr marL="79115" marR="79115"/>
                </a:tc>
                <a:tc>
                  <a:txBody>
                    <a:bodyPr/>
                    <a:lstStyle/>
                    <a:p>
                      <a:r>
                        <a:rPr lang="en-NZ" dirty="0"/>
                        <a:t>171</a:t>
                      </a:r>
                    </a:p>
                  </a:txBody>
                  <a:tcPr marL="79115" marR="79115"/>
                </a:tc>
                <a:extLst>
                  <a:ext uri="{0D108BD9-81ED-4DB2-BD59-A6C34878D82A}">
                    <a16:rowId xmlns:a16="http://schemas.microsoft.com/office/drawing/2014/main" val="3065131856"/>
                  </a:ext>
                </a:extLst>
              </a:tr>
              <a:tr h="370840">
                <a:tc>
                  <a:txBody>
                    <a:bodyPr/>
                    <a:lstStyle/>
                    <a:p>
                      <a:endParaRPr lang="en-NZ" dirty="0"/>
                    </a:p>
                  </a:txBody>
                  <a:tcPr marL="79115" marR="79115"/>
                </a:tc>
                <a:tc>
                  <a:txBody>
                    <a:bodyPr/>
                    <a:lstStyle/>
                    <a:p>
                      <a:r>
                        <a:rPr lang="en-NZ" dirty="0"/>
                        <a:t>41%</a:t>
                      </a:r>
                    </a:p>
                  </a:txBody>
                  <a:tcPr marL="79115" marR="79115"/>
                </a:tc>
                <a:extLst>
                  <a:ext uri="{0D108BD9-81ED-4DB2-BD59-A6C34878D82A}">
                    <a16:rowId xmlns:a16="http://schemas.microsoft.com/office/drawing/2014/main" val="87950156"/>
                  </a:ext>
                </a:extLst>
              </a:tr>
              <a:tr h="370840">
                <a:tc>
                  <a:txBody>
                    <a:bodyPr/>
                    <a:lstStyle/>
                    <a:p>
                      <a:r>
                        <a:rPr lang="en-NZ" dirty="0"/>
                        <a:t>Treatment Recommended</a:t>
                      </a:r>
                    </a:p>
                  </a:txBody>
                  <a:tcPr marL="79115" marR="79115"/>
                </a:tc>
                <a:tc>
                  <a:txBody>
                    <a:bodyPr/>
                    <a:lstStyle/>
                    <a:p>
                      <a:r>
                        <a:rPr lang="en-NZ" dirty="0"/>
                        <a:t>283</a:t>
                      </a:r>
                    </a:p>
                  </a:txBody>
                  <a:tcPr marL="79115" marR="79115"/>
                </a:tc>
                <a:extLst>
                  <a:ext uri="{0D108BD9-81ED-4DB2-BD59-A6C34878D82A}">
                    <a16:rowId xmlns:a16="http://schemas.microsoft.com/office/drawing/2014/main" val="612521839"/>
                  </a:ext>
                </a:extLst>
              </a:tr>
              <a:tr h="370840">
                <a:tc>
                  <a:txBody>
                    <a:bodyPr/>
                    <a:lstStyle/>
                    <a:p>
                      <a:r>
                        <a:rPr lang="en-NZ" dirty="0"/>
                        <a:t>Treatment Started</a:t>
                      </a:r>
                    </a:p>
                  </a:txBody>
                  <a:tcPr marL="79115" marR="79115"/>
                </a:tc>
                <a:tc>
                  <a:txBody>
                    <a:bodyPr/>
                    <a:lstStyle/>
                    <a:p>
                      <a:r>
                        <a:rPr lang="en-NZ" dirty="0"/>
                        <a:t>184</a:t>
                      </a:r>
                    </a:p>
                  </a:txBody>
                  <a:tcPr marL="79115" marR="79115"/>
                </a:tc>
                <a:extLst>
                  <a:ext uri="{0D108BD9-81ED-4DB2-BD59-A6C34878D82A}">
                    <a16:rowId xmlns:a16="http://schemas.microsoft.com/office/drawing/2014/main" val="3608590740"/>
                  </a:ext>
                </a:extLst>
              </a:tr>
              <a:tr h="370840">
                <a:tc>
                  <a:txBody>
                    <a:bodyPr/>
                    <a:lstStyle/>
                    <a:p>
                      <a:endParaRPr lang="en-NZ" dirty="0"/>
                    </a:p>
                  </a:txBody>
                  <a:tcPr marL="79115" marR="79115"/>
                </a:tc>
                <a:tc>
                  <a:txBody>
                    <a:bodyPr/>
                    <a:lstStyle/>
                    <a:p>
                      <a:r>
                        <a:rPr lang="en-NZ" dirty="0"/>
                        <a:t>65%</a:t>
                      </a:r>
                    </a:p>
                  </a:txBody>
                  <a:tcPr marL="79115" marR="79115"/>
                </a:tc>
                <a:extLst>
                  <a:ext uri="{0D108BD9-81ED-4DB2-BD59-A6C34878D82A}">
                    <a16:rowId xmlns:a16="http://schemas.microsoft.com/office/drawing/2014/main" val="3144328118"/>
                  </a:ext>
                </a:extLst>
              </a:tr>
            </a:tbl>
          </a:graphicData>
        </a:graphic>
      </p:graphicFrame>
      <p:sp>
        <p:nvSpPr>
          <p:cNvPr id="5" name="Text Placeholder 4">
            <a:extLst>
              <a:ext uri="{FF2B5EF4-FFF2-40B4-BE49-F238E27FC236}">
                <a16:creationId xmlns:a16="http://schemas.microsoft.com/office/drawing/2014/main" id="{5C05FA1B-E1E6-46E0-ABA8-A546FC5A4929}"/>
              </a:ext>
            </a:extLst>
          </p:cNvPr>
          <p:cNvSpPr>
            <a:spLocks noGrp="1"/>
          </p:cNvSpPr>
          <p:nvPr>
            <p:ph type="body" sz="quarter" idx="3"/>
          </p:nvPr>
        </p:nvSpPr>
        <p:spPr>
          <a:xfrm>
            <a:off x="5924390" y="1594233"/>
            <a:ext cx="4480183" cy="991673"/>
          </a:xfrm>
        </p:spPr>
        <p:style>
          <a:lnRef idx="1">
            <a:schemeClr val="accent1"/>
          </a:lnRef>
          <a:fillRef idx="2">
            <a:schemeClr val="accent1"/>
          </a:fillRef>
          <a:effectRef idx="1">
            <a:schemeClr val="accent1"/>
          </a:effectRef>
          <a:fontRef idx="minor">
            <a:schemeClr val="dk1"/>
          </a:fontRef>
        </p:style>
        <p:txBody>
          <a:bodyPr/>
          <a:lstStyle/>
          <a:p>
            <a:r>
              <a:rPr lang="en-NZ"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Maori/Pacific</a:t>
            </a:r>
          </a:p>
          <a:p>
            <a:endParaRPr lang="en-NZ" dirty="0"/>
          </a:p>
        </p:txBody>
      </p:sp>
      <p:graphicFrame>
        <p:nvGraphicFramePr>
          <p:cNvPr id="12" name="Table 12">
            <a:extLst>
              <a:ext uri="{FF2B5EF4-FFF2-40B4-BE49-F238E27FC236}">
                <a16:creationId xmlns:a16="http://schemas.microsoft.com/office/drawing/2014/main" id="{9EE41B7D-268D-42A1-BE41-D3224FC78F79}"/>
              </a:ext>
            </a:extLst>
          </p:cNvPr>
          <p:cNvGraphicFramePr>
            <a:graphicFrameLocks noGrp="1"/>
          </p:cNvGraphicFramePr>
          <p:nvPr>
            <p:ph sz="quarter" idx="4"/>
            <p:extLst>
              <p:ext uri="{D42A27DB-BD31-4B8C-83A1-F6EECF244321}">
                <p14:modId xmlns:p14="http://schemas.microsoft.com/office/powerpoint/2010/main" val="3553455540"/>
              </p:ext>
            </p:extLst>
          </p:nvPr>
        </p:nvGraphicFramePr>
        <p:xfrm>
          <a:off x="5924390" y="2737233"/>
          <a:ext cx="4462462" cy="2860040"/>
        </p:xfrm>
        <a:graphic>
          <a:graphicData uri="http://schemas.openxmlformats.org/drawingml/2006/table">
            <a:tbl>
              <a:tblPr firstRow="1" bandRow="1">
                <a:tableStyleId>{5C22544A-7EE6-4342-B048-85BDC9FD1C3A}</a:tableStyleId>
              </a:tblPr>
              <a:tblGrid>
                <a:gridCol w="2231231">
                  <a:extLst>
                    <a:ext uri="{9D8B030D-6E8A-4147-A177-3AD203B41FA5}">
                      <a16:colId xmlns:a16="http://schemas.microsoft.com/office/drawing/2014/main" val="1004009988"/>
                    </a:ext>
                  </a:extLst>
                </a:gridCol>
                <a:gridCol w="2231231">
                  <a:extLst>
                    <a:ext uri="{9D8B030D-6E8A-4147-A177-3AD203B41FA5}">
                      <a16:colId xmlns:a16="http://schemas.microsoft.com/office/drawing/2014/main" val="901760481"/>
                    </a:ext>
                  </a:extLst>
                </a:gridCol>
              </a:tblGrid>
              <a:tr h="370840">
                <a:tc>
                  <a:txBody>
                    <a:bodyPr/>
                    <a:lstStyle/>
                    <a:p>
                      <a:endParaRPr lang="en-NZ" dirty="0"/>
                    </a:p>
                  </a:txBody>
                  <a:tcPr marL="78727" marR="78727"/>
                </a:tc>
                <a:tc>
                  <a:txBody>
                    <a:bodyPr/>
                    <a:lstStyle/>
                    <a:p>
                      <a:r>
                        <a:rPr lang="en-NZ" dirty="0"/>
                        <a:t>Total 119</a:t>
                      </a:r>
                    </a:p>
                  </a:txBody>
                  <a:tcPr marL="78727" marR="78727"/>
                </a:tc>
                <a:extLst>
                  <a:ext uri="{0D108BD9-81ED-4DB2-BD59-A6C34878D82A}">
                    <a16:rowId xmlns:a16="http://schemas.microsoft.com/office/drawing/2014/main" val="193786372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DXA ordered</a:t>
                      </a:r>
                    </a:p>
                  </a:txBody>
                  <a:tcPr marL="78727" marR="78727"/>
                </a:tc>
                <a:tc>
                  <a:txBody>
                    <a:bodyPr/>
                    <a:lstStyle/>
                    <a:p>
                      <a:r>
                        <a:rPr lang="en-NZ" dirty="0"/>
                        <a:t>69</a:t>
                      </a:r>
                    </a:p>
                  </a:txBody>
                  <a:tcPr marL="78727" marR="78727"/>
                </a:tc>
                <a:extLst>
                  <a:ext uri="{0D108BD9-81ED-4DB2-BD59-A6C34878D82A}">
                    <a16:rowId xmlns:a16="http://schemas.microsoft.com/office/drawing/2014/main" val="29558469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DXA done</a:t>
                      </a:r>
                    </a:p>
                  </a:txBody>
                  <a:tcPr marL="78727" marR="78727"/>
                </a:tc>
                <a:tc>
                  <a:txBody>
                    <a:bodyPr/>
                    <a:lstStyle/>
                    <a:p>
                      <a:r>
                        <a:rPr lang="en-NZ" dirty="0"/>
                        <a:t>27</a:t>
                      </a:r>
                    </a:p>
                  </a:txBody>
                  <a:tcPr marL="78727" marR="78727"/>
                </a:tc>
                <a:extLst>
                  <a:ext uri="{0D108BD9-81ED-4DB2-BD59-A6C34878D82A}">
                    <a16:rowId xmlns:a16="http://schemas.microsoft.com/office/drawing/2014/main" val="1598534282"/>
                  </a:ext>
                </a:extLst>
              </a:tr>
              <a:tr h="370840">
                <a:tc>
                  <a:txBody>
                    <a:bodyPr/>
                    <a:lstStyle/>
                    <a:p>
                      <a:endParaRPr lang="en-NZ"/>
                    </a:p>
                  </a:txBody>
                  <a:tcPr marL="78727" marR="78727"/>
                </a:tc>
                <a:tc>
                  <a:txBody>
                    <a:bodyPr/>
                    <a:lstStyle/>
                    <a:p>
                      <a:r>
                        <a:rPr lang="en-NZ" dirty="0"/>
                        <a:t>39%</a:t>
                      </a:r>
                    </a:p>
                  </a:txBody>
                  <a:tcPr marL="78727" marR="78727"/>
                </a:tc>
                <a:extLst>
                  <a:ext uri="{0D108BD9-81ED-4DB2-BD59-A6C34878D82A}">
                    <a16:rowId xmlns:a16="http://schemas.microsoft.com/office/drawing/2014/main" val="5717233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Treatment Recommended</a:t>
                      </a:r>
                    </a:p>
                  </a:txBody>
                  <a:tcPr marL="78727" marR="78727"/>
                </a:tc>
                <a:tc>
                  <a:txBody>
                    <a:bodyPr/>
                    <a:lstStyle/>
                    <a:p>
                      <a:r>
                        <a:rPr lang="en-NZ" dirty="0"/>
                        <a:t>43</a:t>
                      </a:r>
                    </a:p>
                  </a:txBody>
                  <a:tcPr marL="78727" marR="78727"/>
                </a:tc>
                <a:extLst>
                  <a:ext uri="{0D108BD9-81ED-4DB2-BD59-A6C34878D82A}">
                    <a16:rowId xmlns:a16="http://schemas.microsoft.com/office/drawing/2014/main" val="41814159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Treatment Started</a:t>
                      </a:r>
                    </a:p>
                  </a:txBody>
                  <a:tcPr marL="78727" marR="78727"/>
                </a:tc>
                <a:tc>
                  <a:txBody>
                    <a:bodyPr/>
                    <a:lstStyle/>
                    <a:p>
                      <a:r>
                        <a:rPr lang="en-NZ" dirty="0"/>
                        <a:t>19</a:t>
                      </a:r>
                    </a:p>
                  </a:txBody>
                  <a:tcPr marL="78727" marR="78727"/>
                </a:tc>
                <a:extLst>
                  <a:ext uri="{0D108BD9-81ED-4DB2-BD59-A6C34878D82A}">
                    <a16:rowId xmlns:a16="http://schemas.microsoft.com/office/drawing/2014/main" val="2606016678"/>
                  </a:ext>
                </a:extLst>
              </a:tr>
              <a:tr h="370840">
                <a:tc>
                  <a:txBody>
                    <a:bodyPr/>
                    <a:lstStyle/>
                    <a:p>
                      <a:endParaRPr lang="en-NZ" dirty="0"/>
                    </a:p>
                  </a:txBody>
                  <a:tcPr marL="78727" marR="78727"/>
                </a:tc>
                <a:tc>
                  <a:txBody>
                    <a:bodyPr/>
                    <a:lstStyle/>
                    <a:p>
                      <a:r>
                        <a:rPr lang="en-NZ" dirty="0"/>
                        <a:t>44.2%</a:t>
                      </a:r>
                    </a:p>
                  </a:txBody>
                  <a:tcPr marL="78727" marR="78727"/>
                </a:tc>
                <a:extLst>
                  <a:ext uri="{0D108BD9-81ED-4DB2-BD59-A6C34878D82A}">
                    <a16:rowId xmlns:a16="http://schemas.microsoft.com/office/drawing/2014/main" val="375894635"/>
                  </a:ext>
                </a:extLst>
              </a:tr>
            </a:tbl>
          </a:graphicData>
        </a:graphic>
      </p:graphicFrame>
      <p:sp>
        <p:nvSpPr>
          <p:cNvPr id="2" name="Title 1">
            <a:extLst>
              <a:ext uri="{FF2B5EF4-FFF2-40B4-BE49-F238E27FC236}">
                <a16:creationId xmlns:a16="http://schemas.microsoft.com/office/drawing/2014/main" id="{3944D592-12B0-49F8-9B78-7F7F4ACDF8E0}"/>
              </a:ext>
            </a:extLst>
          </p:cNvPr>
          <p:cNvSpPr>
            <a:spLocks noGrp="1"/>
          </p:cNvSpPr>
          <p:nvPr>
            <p:ph type="title"/>
          </p:nvPr>
        </p:nvSpPr>
        <p:spPr>
          <a:xfrm>
            <a:off x="1485042" y="281073"/>
            <a:ext cx="8674026" cy="1161833"/>
          </a:xfrm>
        </p:spPr>
        <p:style>
          <a:lnRef idx="0">
            <a:scrgbClr r="0" g="0" b="0"/>
          </a:lnRef>
          <a:fillRef idx="1002">
            <a:schemeClr val="lt1"/>
          </a:fillRef>
          <a:effectRef idx="0">
            <a:scrgbClr r="0" g="0" b="0"/>
          </a:effectRef>
          <a:fontRef idx="major"/>
        </p:style>
        <p:txBody>
          <a:bodyPr>
            <a:noAutofit/>
          </a:bodyPr>
          <a:lstStyle/>
          <a:p>
            <a:pPr marL="0" indent="0" algn="ctr">
              <a:buNone/>
            </a:pPr>
            <a:r>
              <a:rPr lang="en-NZ" sz="36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*DEXA order vs Done</a:t>
            </a:r>
            <a:br>
              <a:rPr lang="en-NZ" sz="36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NZ" sz="36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Treatment recommended vs Started</a:t>
            </a:r>
            <a:br>
              <a:rPr lang="en-NZ" sz="44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en-NZ" sz="44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590587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98E5CA-8174-4379-B429-7EEF7A4D8BF6}"/>
              </a:ext>
            </a:extLst>
          </p:cNvPr>
          <p:cNvSpPr>
            <a:spLocks noGrp="1"/>
          </p:cNvSpPr>
          <p:nvPr>
            <p:ph type="body" idx="1"/>
          </p:nvPr>
        </p:nvSpPr>
        <p:spPr>
          <a:xfrm>
            <a:off x="1311193" y="1925531"/>
            <a:ext cx="4462272" cy="639762"/>
          </a:xfrm>
          <a:ln/>
        </p:spPr>
        <p:style>
          <a:lnRef idx="0">
            <a:schemeClr val="accent6"/>
          </a:lnRef>
          <a:fillRef idx="3">
            <a:schemeClr val="accent6"/>
          </a:fillRef>
          <a:effectRef idx="3">
            <a:schemeClr val="accent6"/>
          </a:effectRef>
          <a:fontRef idx="minor">
            <a:schemeClr val="lt1"/>
          </a:fontRef>
        </p:style>
        <p:txBody>
          <a:bodyPr/>
          <a:lstStyle/>
          <a:p>
            <a:r>
              <a:rPr lang="en-NZ" dirty="0"/>
              <a:t>Maori / Pacific</a:t>
            </a:r>
          </a:p>
        </p:txBody>
      </p:sp>
      <p:sp>
        <p:nvSpPr>
          <p:cNvPr id="4" name="Content Placeholder 3">
            <a:extLst>
              <a:ext uri="{FF2B5EF4-FFF2-40B4-BE49-F238E27FC236}">
                <a16:creationId xmlns:a16="http://schemas.microsoft.com/office/drawing/2014/main" id="{2687381F-430D-4176-AFB9-684FE035C27A}"/>
              </a:ext>
            </a:extLst>
          </p:cNvPr>
          <p:cNvSpPr>
            <a:spLocks noGrp="1"/>
          </p:cNvSpPr>
          <p:nvPr>
            <p:ph sz="half" idx="2"/>
          </p:nvPr>
        </p:nvSpPr>
        <p:spPr>
          <a:xfrm>
            <a:off x="1311193" y="2738910"/>
            <a:ext cx="4462272" cy="2717399"/>
          </a:xfrm>
          <a:ln/>
        </p:spPr>
        <p:style>
          <a:lnRef idx="1">
            <a:schemeClr val="accent6"/>
          </a:lnRef>
          <a:fillRef idx="2">
            <a:schemeClr val="accent6"/>
          </a:fillRef>
          <a:effectRef idx="1">
            <a:schemeClr val="accent6"/>
          </a:effectRef>
          <a:fontRef idx="minor">
            <a:schemeClr val="dk1"/>
          </a:fontRef>
        </p:style>
        <p:txBody>
          <a:bodyPr>
            <a:normAutofit fontScale="92500"/>
          </a:bodyPr>
          <a:lstStyle/>
          <a:p>
            <a:r>
              <a:rPr lang="en-NZ" sz="2400" dirty="0"/>
              <a:t>2.5%	 	Still </a:t>
            </a:r>
            <a:r>
              <a:rPr lang="en-NZ" sz="1800" dirty="0"/>
              <a:t>A/W </a:t>
            </a:r>
            <a:r>
              <a:rPr lang="en-NZ" sz="2400" dirty="0"/>
              <a:t>GP to start</a:t>
            </a:r>
          </a:p>
          <a:p>
            <a:r>
              <a:rPr kumimoji="0" lang="en-NZ" sz="24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rPr>
              <a:t>1.8%	</a:t>
            </a:r>
            <a:r>
              <a:rPr lang="en-NZ" sz="2400" dirty="0"/>
              <a:t>	Impaired renal 		function</a:t>
            </a:r>
          </a:p>
          <a:p>
            <a:r>
              <a:rPr lang="en-NZ" sz="2400" dirty="0"/>
              <a:t>3		Declined</a:t>
            </a:r>
          </a:p>
          <a:p>
            <a:r>
              <a:rPr lang="en-NZ" sz="2400" dirty="0"/>
              <a:t>5	(2.5%)	Deceased</a:t>
            </a:r>
          </a:p>
          <a:p>
            <a:r>
              <a:rPr lang="en-NZ" sz="2400" dirty="0"/>
              <a:t>1                  DNA</a:t>
            </a:r>
          </a:p>
        </p:txBody>
      </p:sp>
      <p:sp>
        <p:nvSpPr>
          <p:cNvPr id="5" name="Text Placeholder 4">
            <a:extLst>
              <a:ext uri="{FF2B5EF4-FFF2-40B4-BE49-F238E27FC236}">
                <a16:creationId xmlns:a16="http://schemas.microsoft.com/office/drawing/2014/main" id="{5860B3AB-3F83-4F89-AC2E-C5D6E4D31E6D}"/>
              </a:ext>
            </a:extLst>
          </p:cNvPr>
          <p:cNvSpPr>
            <a:spLocks noGrp="1"/>
          </p:cNvSpPr>
          <p:nvPr>
            <p:ph type="body" sz="quarter" idx="3"/>
          </p:nvPr>
        </p:nvSpPr>
        <p:spPr>
          <a:xfrm>
            <a:off x="6096000" y="1925531"/>
            <a:ext cx="4462272" cy="639762"/>
          </a:xfrm>
          <a:ln/>
        </p:spPr>
        <p:style>
          <a:lnRef idx="0">
            <a:schemeClr val="accent2"/>
          </a:lnRef>
          <a:fillRef idx="3">
            <a:schemeClr val="accent2"/>
          </a:fillRef>
          <a:effectRef idx="3">
            <a:schemeClr val="accent2"/>
          </a:effectRef>
          <a:fontRef idx="minor">
            <a:schemeClr val="lt1"/>
          </a:fontRef>
        </p:style>
        <p:txBody>
          <a:bodyPr/>
          <a:lstStyle/>
          <a:p>
            <a:r>
              <a:rPr lang="en-NZ" dirty="0"/>
              <a:t>Non Maori/pacific </a:t>
            </a:r>
          </a:p>
        </p:txBody>
      </p:sp>
      <p:sp>
        <p:nvSpPr>
          <p:cNvPr id="6" name="Content Placeholder 5">
            <a:extLst>
              <a:ext uri="{FF2B5EF4-FFF2-40B4-BE49-F238E27FC236}">
                <a16:creationId xmlns:a16="http://schemas.microsoft.com/office/drawing/2014/main" id="{5609610A-726A-4148-8F82-86D96C650B79}"/>
              </a:ext>
            </a:extLst>
          </p:cNvPr>
          <p:cNvSpPr>
            <a:spLocks noGrp="1"/>
          </p:cNvSpPr>
          <p:nvPr>
            <p:ph sz="quarter" idx="4"/>
          </p:nvPr>
        </p:nvSpPr>
        <p:spPr>
          <a:xfrm>
            <a:off x="6096000" y="2738910"/>
            <a:ext cx="4462272" cy="2743200"/>
          </a:xfrm>
        </p:spPr>
        <p:style>
          <a:lnRef idx="1">
            <a:schemeClr val="accent2"/>
          </a:lnRef>
          <a:fillRef idx="2">
            <a:schemeClr val="accent2"/>
          </a:fillRef>
          <a:effectRef idx="1">
            <a:schemeClr val="accent2"/>
          </a:effectRef>
          <a:fontRef idx="minor">
            <a:schemeClr val="dk1"/>
          </a:fontRef>
        </p:style>
        <p:txBody>
          <a:bodyPr>
            <a:normAutofit fontScale="92500"/>
          </a:bodyPr>
          <a:lstStyle/>
          <a:p>
            <a:r>
              <a:rPr lang="en-NZ" sz="2000" dirty="0"/>
              <a:t>3.9%		Still A/W GP to start</a:t>
            </a:r>
          </a:p>
          <a:p>
            <a:r>
              <a:rPr lang="en-NZ" sz="2000" dirty="0"/>
              <a:t>1%		Impaired renal 			function</a:t>
            </a:r>
          </a:p>
          <a:p>
            <a:r>
              <a:rPr lang="en-NZ" sz="2000" dirty="0"/>
              <a:t>8		Declined</a:t>
            </a:r>
          </a:p>
          <a:p>
            <a:r>
              <a:rPr lang="en-NZ" sz="2000" dirty="0"/>
              <a:t>3	(0.34%)	Deceased</a:t>
            </a:r>
          </a:p>
          <a:p>
            <a:r>
              <a:rPr lang="en-NZ" sz="2000" dirty="0"/>
              <a:t>0		DNA	</a:t>
            </a:r>
          </a:p>
        </p:txBody>
      </p:sp>
      <p:sp>
        <p:nvSpPr>
          <p:cNvPr id="2" name="Title 1">
            <a:extLst>
              <a:ext uri="{FF2B5EF4-FFF2-40B4-BE49-F238E27FC236}">
                <a16:creationId xmlns:a16="http://schemas.microsoft.com/office/drawing/2014/main" id="{091009DE-E041-404C-93A2-6B88E0422A90}"/>
              </a:ext>
            </a:extLst>
          </p:cNvPr>
          <p:cNvSpPr>
            <a:spLocks noGrp="1"/>
          </p:cNvSpPr>
          <p:nvPr>
            <p:ph type="title"/>
          </p:nvPr>
        </p:nvSpPr>
        <p:spPr>
          <a:xfrm>
            <a:off x="1583101" y="329225"/>
            <a:ext cx="8651468" cy="1367287"/>
          </a:xfrm>
          <a:ln>
            <a:noFill/>
          </a:ln>
        </p:spPr>
        <p:style>
          <a:lnRef idx="0">
            <a:scrgbClr r="0" g="0" b="0"/>
          </a:lnRef>
          <a:fillRef idx="1002">
            <a:schemeClr val="lt1"/>
          </a:fillRef>
          <a:effectRef idx="0">
            <a:scrgbClr r="0" g="0" b="0"/>
          </a:effectRef>
          <a:fontRef idx="minor">
            <a:schemeClr val="lt1"/>
          </a:fontRef>
        </p:style>
        <p:txBody>
          <a:bodyPr/>
          <a:lstStyle/>
          <a:p>
            <a:pPr marL="0" indent="0" algn="ctr">
              <a:buNone/>
            </a:pPr>
            <a:r>
              <a:rPr lang="en-NZ" sz="4400" dirty="0">
                <a:ln w="9525">
                  <a:solidFill>
                    <a:schemeClr val="bg1"/>
                  </a:solidFill>
                  <a:prstDash val="solid"/>
                </a:ln>
                <a:solidFill>
                  <a:schemeClr val="tx1"/>
                </a:solidFill>
                <a:effectLst>
                  <a:outerShdw blurRad="12700" dist="38100" dir="2700000" algn="tl" rotWithShape="0">
                    <a:schemeClr val="bg1">
                      <a:lumMod val="50000"/>
                    </a:schemeClr>
                  </a:outerShdw>
                </a:effectLst>
              </a:rPr>
              <a:t>Possible reasons for treatment not started </a:t>
            </a:r>
          </a:p>
        </p:txBody>
      </p:sp>
    </p:spTree>
    <p:extLst>
      <p:ext uri="{BB962C8B-B14F-4D97-AF65-F5344CB8AC3E}">
        <p14:creationId xmlns:p14="http://schemas.microsoft.com/office/powerpoint/2010/main" val="2815102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5B5D-4B84-4CB5-8A23-F08125E47FA7}"/>
              </a:ext>
            </a:extLst>
          </p:cNvPr>
          <p:cNvSpPr>
            <a:spLocks noGrp="1"/>
          </p:cNvSpPr>
          <p:nvPr>
            <p:ph type="title"/>
          </p:nvPr>
        </p:nvSpPr>
        <p:spPr/>
        <p:txBody>
          <a:bodyPr/>
          <a:lstStyle/>
          <a:p>
            <a:r>
              <a:rPr lang="en-NZ" dirty="0"/>
              <a:t>Mortality appears almost 3x in Maori/Pacific patients compared to Non Maori patients</a:t>
            </a:r>
          </a:p>
        </p:txBody>
      </p:sp>
    </p:spTree>
    <p:extLst>
      <p:ext uri="{BB962C8B-B14F-4D97-AF65-F5344CB8AC3E}">
        <p14:creationId xmlns:p14="http://schemas.microsoft.com/office/powerpoint/2010/main" val="1344316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8DB4B4-0C49-4027-8EC1-94A4BBB6048B}"/>
              </a:ext>
            </a:extLst>
          </p:cNvPr>
          <p:cNvPicPr>
            <a:picLocks noChangeAspect="1"/>
          </p:cNvPicPr>
          <p:nvPr/>
        </p:nvPicPr>
        <p:blipFill>
          <a:blip r:embed="rId2"/>
          <a:stretch>
            <a:fillRect/>
          </a:stretch>
        </p:blipFill>
        <p:spPr>
          <a:xfrm>
            <a:off x="713064" y="436227"/>
            <a:ext cx="10192623" cy="6056851"/>
          </a:xfrm>
          <a:prstGeom prst="rect">
            <a:avLst/>
          </a:prstGeom>
        </p:spPr>
      </p:pic>
    </p:spTree>
    <p:extLst>
      <p:ext uri="{BB962C8B-B14F-4D97-AF65-F5344CB8AC3E}">
        <p14:creationId xmlns:p14="http://schemas.microsoft.com/office/powerpoint/2010/main" val="806949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2EEA-F8F8-49CE-91D8-F6032BAAB865}"/>
              </a:ext>
            </a:extLst>
          </p:cNvPr>
          <p:cNvSpPr>
            <a:spLocks noGrp="1"/>
          </p:cNvSpPr>
          <p:nvPr>
            <p:ph type="title"/>
          </p:nvPr>
        </p:nvSpPr>
        <p:spPr>
          <a:xfrm>
            <a:off x="1376069" y="365760"/>
            <a:ext cx="8683348" cy="5131120"/>
          </a:xfrm>
        </p:spPr>
        <p:txBody>
          <a:bodyPr/>
          <a:lstStyle/>
          <a:p>
            <a:pPr algn="ctr"/>
            <a:r>
              <a:rPr lang="en-NZ" sz="2800" dirty="0"/>
              <a:t>Reason for treatment not starting in the                   Maori/Pacific Population</a:t>
            </a:r>
            <a:br>
              <a:rPr lang="en-NZ" sz="2800" dirty="0"/>
            </a:br>
            <a:br>
              <a:rPr lang="en-NZ" sz="2800" dirty="0"/>
            </a:br>
            <a:br>
              <a:rPr lang="en-NZ" sz="2800" dirty="0"/>
            </a:br>
            <a:br>
              <a:rPr lang="en-NZ" sz="2800" dirty="0"/>
            </a:br>
            <a:endParaRPr lang="en-NZ" sz="2800" dirty="0"/>
          </a:p>
        </p:txBody>
      </p:sp>
      <p:graphicFrame>
        <p:nvGraphicFramePr>
          <p:cNvPr id="6" name="Table 5">
            <a:extLst>
              <a:ext uri="{FF2B5EF4-FFF2-40B4-BE49-F238E27FC236}">
                <a16:creationId xmlns:a16="http://schemas.microsoft.com/office/drawing/2014/main" id="{C399E238-17BD-459A-8277-1D4B8180A123}"/>
              </a:ext>
            </a:extLst>
          </p:cNvPr>
          <p:cNvGraphicFramePr>
            <a:graphicFrameLocks noGrp="1"/>
          </p:cNvGraphicFramePr>
          <p:nvPr>
            <p:extLst>
              <p:ext uri="{D42A27DB-BD31-4B8C-83A1-F6EECF244321}">
                <p14:modId xmlns:p14="http://schemas.microsoft.com/office/powerpoint/2010/main" val="3965424479"/>
              </p:ext>
            </p:extLst>
          </p:nvPr>
        </p:nvGraphicFramePr>
        <p:xfrm>
          <a:off x="872456" y="1493240"/>
          <a:ext cx="10385570" cy="1869639"/>
        </p:xfrm>
        <a:graphic>
          <a:graphicData uri="http://schemas.openxmlformats.org/drawingml/2006/table">
            <a:tbl>
              <a:tblPr>
                <a:tableStyleId>{5C22544A-7EE6-4342-B048-85BDC9FD1C3A}</a:tableStyleId>
              </a:tblPr>
              <a:tblGrid>
                <a:gridCol w="743764">
                  <a:extLst>
                    <a:ext uri="{9D8B030D-6E8A-4147-A177-3AD203B41FA5}">
                      <a16:colId xmlns:a16="http://schemas.microsoft.com/office/drawing/2014/main" val="3917848001"/>
                    </a:ext>
                  </a:extLst>
                </a:gridCol>
                <a:gridCol w="743764">
                  <a:extLst>
                    <a:ext uri="{9D8B030D-6E8A-4147-A177-3AD203B41FA5}">
                      <a16:colId xmlns:a16="http://schemas.microsoft.com/office/drawing/2014/main" val="1862246964"/>
                    </a:ext>
                  </a:extLst>
                </a:gridCol>
                <a:gridCol w="743764">
                  <a:extLst>
                    <a:ext uri="{9D8B030D-6E8A-4147-A177-3AD203B41FA5}">
                      <a16:colId xmlns:a16="http://schemas.microsoft.com/office/drawing/2014/main" val="2532908443"/>
                    </a:ext>
                  </a:extLst>
                </a:gridCol>
                <a:gridCol w="743764">
                  <a:extLst>
                    <a:ext uri="{9D8B030D-6E8A-4147-A177-3AD203B41FA5}">
                      <a16:colId xmlns:a16="http://schemas.microsoft.com/office/drawing/2014/main" val="2537176675"/>
                    </a:ext>
                  </a:extLst>
                </a:gridCol>
                <a:gridCol w="1379060">
                  <a:extLst>
                    <a:ext uri="{9D8B030D-6E8A-4147-A177-3AD203B41FA5}">
                      <a16:colId xmlns:a16="http://schemas.microsoft.com/office/drawing/2014/main" val="593252072"/>
                    </a:ext>
                  </a:extLst>
                </a:gridCol>
                <a:gridCol w="6031454">
                  <a:extLst>
                    <a:ext uri="{9D8B030D-6E8A-4147-A177-3AD203B41FA5}">
                      <a16:colId xmlns:a16="http://schemas.microsoft.com/office/drawing/2014/main" val="1840752694"/>
                    </a:ext>
                  </a:extLst>
                </a:gridCol>
              </a:tblGrid>
              <a:tr h="156627">
                <a:tc>
                  <a:txBody>
                    <a:bodyPr/>
                    <a:lstStyle/>
                    <a:p>
                      <a:pPr algn="l" fontAlgn="b"/>
                      <a:r>
                        <a:rPr lang="en-NZ" sz="1100" b="1" u="sng" strike="noStrike">
                          <a:effectLst/>
                        </a:rPr>
                        <a:t>AGE</a:t>
                      </a:r>
                      <a:endParaRPr lang="en-NZ" sz="1100" b="1" i="0" u="sng"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b="1" u="sng" strike="noStrike">
                          <a:effectLst/>
                        </a:rPr>
                        <a:t>GENDER</a:t>
                      </a:r>
                      <a:endParaRPr lang="en-NZ" sz="1100" b="1" i="0" u="sng"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b="1" u="sng" strike="noStrike">
                          <a:effectLst/>
                        </a:rPr>
                        <a:t>Tx Recom</a:t>
                      </a:r>
                      <a:endParaRPr lang="en-NZ" sz="1100" b="1" i="0" u="sng"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b="1" u="sng" strike="noStrike">
                          <a:effectLst/>
                        </a:rPr>
                        <a:t>Tx started</a:t>
                      </a:r>
                      <a:endParaRPr lang="en-NZ" sz="1100" b="1" i="0" u="sng"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b="1" u="sng" strike="noStrike">
                          <a:effectLst/>
                        </a:rPr>
                        <a:t>Reason</a:t>
                      </a:r>
                      <a:endParaRPr lang="en-NZ" sz="1100" b="1" i="0" u="sng"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b="1" u="sng" strike="noStrike" dirty="0">
                          <a:effectLst/>
                        </a:rPr>
                        <a:t>Comment</a:t>
                      </a:r>
                      <a:endParaRPr lang="en-NZ" sz="1100" b="1"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3316399"/>
                  </a:ext>
                </a:extLst>
              </a:tr>
              <a:tr h="313254">
                <a:tc>
                  <a:txBody>
                    <a:bodyPr/>
                    <a:lstStyle/>
                    <a:p>
                      <a:pPr algn="l" fontAlgn="b"/>
                      <a:r>
                        <a:rPr lang="en-NZ" sz="1100" u="none" strike="noStrike">
                          <a:effectLst/>
                        </a:rPr>
                        <a:t>86</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u="none" strike="noStrike">
                          <a:effectLst/>
                        </a:rPr>
                        <a:t>Female </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u="none" strike="noStrike">
                          <a:effectLst/>
                        </a:rPr>
                        <a:t>YES</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u="none" strike="noStrike">
                          <a:effectLst/>
                        </a:rPr>
                        <a:t>No</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u="none" strike="noStrike" dirty="0">
                          <a:effectLst/>
                        </a:rPr>
                        <a:t>Patient Declined </a:t>
                      </a:r>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Client is assessed as PHLOC now. GP has disucssed IV ZOLE with the daughter who has declined as not wanting further treatment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1631875"/>
                  </a:ext>
                </a:extLst>
              </a:tr>
              <a:tr h="313254">
                <a:tc>
                  <a:txBody>
                    <a:bodyPr/>
                    <a:lstStyle/>
                    <a:p>
                      <a:pPr algn="l" fontAlgn="b"/>
                      <a:r>
                        <a:rPr lang="en-NZ" sz="1100" u="none" strike="noStrike">
                          <a:effectLst/>
                        </a:rPr>
                        <a:t>89</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u="none" strike="noStrike">
                          <a:effectLst/>
                        </a:rPr>
                        <a:t>Femlae</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u="none" strike="noStrike">
                          <a:effectLst/>
                        </a:rPr>
                        <a:t>YES</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u="none" strike="noStrike">
                          <a:effectLst/>
                        </a:rPr>
                        <a:t>No</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u="none" strike="noStrike">
                          <a:effectLst/>
                        </a:rPr>
                        <a:t>Patient Declined </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The patient declined after discussing with GP that  she does not want to commence Bisphosphonate therapy</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0899683"/>
                  </a:ext>
                </a:extLst>
              </a:tr>
              <a:tr h="313254">
                <a:tc>
                  <a:txBody>
                    <a:bodyPr/>
                    <a:lstStyle/>
                    <a:p>
                      <a:pPr algn="l" fontAlgn="b"/>
                      <a:r>
                        <a:rPr lang="en-NZ" sz="1100" u="none" strike="noStrike">
                          <a:effectLst/>
                        </a:rPr>
                        <a:t>82</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u="none" strike="noStrike">
                          <a:effectLst/>
                        </a:rPr>
                        <a:t>Male </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u="none" strike="noStrike">
                          <a:effectLst/>
                        </a:rPr>
                        <a:t>YES</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u="none" strike="noStrike">
                          <a:effectLst/>
                        </a:rPr>
                        <a:t>No</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u="none" strike="noStrike">
                          <a:effectLst/>
                        </a:rPr>
                        <a:t>Patient declined </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The patient declined treatment as she is planning to return to the island and does not wish to commence on treatment.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24185831"/>
                  </a:ext>
                </a:extLst>
              </a:tr>
              <a:tr h="313254">
                <a:tc>
                  <a:txBody>
                    <a:bodyPr/>
                    <a:lstStyle/>
                    <a:p>
                      <a:pPr algn="l" fontAlgn="b"/>
                      <a:r>
                        <a:rPr lang="en-NZ" sz="1100" u="none" strike="noStrike">
                          <a:effectLst/>
                        </a:rPr>
                        <a:t>81</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u="none" strike="noStrike">
                          <a:effectLst/>
                        </a:rPr>
                        <a:t>Male </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u="none" strike="noStrike">
                          <a:effectLst/>
                        </a:rPr>
                        <a:t>YES</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u="none" strike="noStrike">
                          <a:effectLst/>
                        </a:rPr>
                        <a:t>NO </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u="none" strike="noStrike">
                          <a:effectLst/>
                        </a:rPr>
                        <a:t>Patient Declined </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The patient declined treatment despite multiple discussions in the hospital and FLS as he does not wish to commence the treatment for bone protection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17403960"/>
                  </a:ext>
                </a:extLst>
              </a:tr>
              <a:tr h="313254">
                <a:tc>
                  <a:txBody>
                    <a:bodyPr/>
                    <a:lstStyle/>
                    <a:p>
                      <a:pPr algn="l" fontAlgn="b"/>
                      <a:r>
                        <a:rPr lang="en-NZ" sz="1100" u="none" strike="noStrike">
                          <a:effectLst/>
                        </a:rPr>
                        <a:t>86</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u="none" strike="noStrike">
                          <a:effectLst/>
                        </a:rPr>
                        <a:t>Female </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u="none" strike="noStrike">
                          <a:effectLst/>
                        </a:rPr>
                        <a:t>YES</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u="none" strike="noStrike">
                          <a:effectLst/>
                        </a:rPr>
                        <a:t>No</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NZ" sz="1100" u="none" strike="noStrike">
                          <a:effectLst/>
                        </a:rPr>
                        <a:t>Patient Declined </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Family and patient opted for Cholecalciferol only and declined any other treatment.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46860636"/>
                  </a:ext>
                </a:extLst>
              </a:tr>
            </a:tbl>
          </a:graphicData>
        </a:graphic>
      </p:graphicFrame>
      <p:graphicFrame>
        <p:nvGraphicFramePr>
          <p:cNvPr id="7" name="Table 6">
            <a:extLst>
              <a:ext uri="{FF2B5EF4-FFF2-40B4-BE49-F238E27FC236}">
                <a16:creationId xmlns:a16="http://schemas.microsoft.com/office/drawing/2014/main" id="{AAD95E31-C1B4-4BCF-87D6-CF5611C97FDB}"/>
              </a:ext>
            </a:extLst>
          </p:cNvPr>
          <p:cNvGraphicFramePr>
            <a:graphicFrameLocks noGrp="1"/>
          </p:cNvGraphicFramePr>
          <p:nvPr>
            <p:extLst>
              <p:ext uri="{D42A27DB-BD31-4B8C-83A1-F6EECF244321}">
                <p14:modId xmlns:p14="http://schemas.microsoft.com/office/powerpoint/2010/main" val="3786574676"/>
              </p:ext>
            </p:extLst>
          </p:nvPr>
        </p:nvGraphicFramePr>
        <p:xfrm>
          <a:off x="872456" y="3678333"/>
          <a:ext cx="10385570" cy="2477411"/>
        </p:xfrm>
        <a:graphic>
          <a:graphicData uri="http://schemas.openxmlformats.org/drawingml/2006/table">
            <a:tbl>
              <a:tblPr>
                <a:tableStyleId>{5C22544A-7EE6-4342-B048-85BDC9FD1C3A}</a:tableStyleId>
              </a:tblPr>
              <a:tblGrid>
                <a:gridCol w="746619">
                  <a:extLst>
                    <a:ext uri="{9D8B030D-6E8A-4147-A177-3AD203B41FA5}">
                      <a16:colId xmlns:a16="http://schemas.microsoft.com/office/drawing/2014/main" val="3441234628"/>
                    </a:ext>
                  </a:extLst>
                </a:gridCol>
                <a:gridCol w="2021747">
                  <a:extLst>
                    <a:ext uri="{9D8B030D-6E8A-4147-A177-3AD203B41FA5}">
                      <a16:colId xmlns:a16="http://schemas.microsoft.com/office/drawing/2014/main" val="1317543079"/>
                    </a:ext>
                  </a:extLst>
                </a:gridCol>
                <a:gridCol w="3070371">
                  <a:extLst>
                    <a:ext uri="{9D8B030D-6E8A-4147-A177-3AD203B41FA5}">
                      <a16:colId xmlns:a16="http://schemas.microsoft.com/office/drawing/2014/main" val="256610924"/>
                    </a:ext>
                  </a:extLst>
                </a:gridCol>
                <a:gridCol w="4546833">
                  <a:extLst>
                    <a:ext uri="{9D8B030D-6E8A-4147-A177-3AD203B41FA5}">
                      <a16:colId xmlns:a16="http://schemas.microsoft.com/office/drawing/2014/main" val="4133583291"/>
                    </a:ext>
                  </a:extLst>
                </a:gridCol>
              </a:tblGrid>
              <a:tr h="127998">
                <a:tc>
                  <a:txBody>
                    <a:bodyPr/>
                    <a:lstStyle/>
                    <a:p>
                      <a:pPr algn="l" fontAlgn="b"/>
                      <a:r>
                        <a:rPr lang="en-NZ" sz="900" u="none" strike="noStrike">
                          <a:effectLst/>
                        </a:rPr>
                        <a:t> </a:t>
                      </a:r>
                      <a:endParaRPr lang="en-NZ" sz="900" b="0" i="0" u="none" strike="noStrike">
                        <a:solidFill>
                          <a:srgbClr val="000000"/>
                        </a:solidFill>
                        <a:effectLst/>
                        <a:latin typeface="Calibri" panose="020F0502020204030204" pitchFamily="34" charset="0"/>
                      </a:endParaRPr>
                    </a:p>
                  </a:txBody>
                  <a:tcPr marL="7617" marR="7617" marT="7617" marB="0" anchor="b"/>
                </a:tc>
                <a:tc gridSpan="3">
                  <a:txBody>
                    <a:bodyPr/>
                    <a:lstStyle/>
                    <a:p>
                      <a:pPr algn="ctr" fontAlgn="b"/>
                      <a:r>
                        <a:rPr lang="en-US" sz="900" b="1" u="none" strike="noStrike" dirty="0">
                          <a:effectLst/>
                        </a:rPr>
                        <a:t>Follow up on Tx recommended. GP has not commenced. </a:t>
                      </a:r>
                      <a:endParaRPr lang="en-US" sz="900" b="1" i="0" u="none" strike="noStrike" dirty="0">
                        <a:solidFill>
                          <a:srgbClr val="000000"/>
                        </a:solidFill>
                        <a:effectLst/>
                        <a:latin typeface="Calibri" panose="020F0502020204030204" pitchFamily="34" charset="0"/>
                      </a:endParaRPr>
                    </a:p>
                  </a:txBody>
                  <a:tcPr marL="7617" marR="7617" marT="7617" marB="0" anchor="b"/>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670910445"/>
                  </a:ext>
                </a:extLst>
              </a:tr>
              <a:tr h="222349">
                <a:tc>
                  <a:txBody>
                    <a:bodyPr/>
                    <a:lstStyle/>
                    <a:p>
                      <a:pPr algn="l" fontAlgn="b"/>
                      <a:r>
                        <a:rPr lang="en-NZ" sz="900" b="1" u="none" strike="noStrike">
                          <a:effectLst/>
                        </a:rPr>
                        <a:t>Age </a:t>
                      </a:r>
                      <a:endParaRPr lang="en-NZ" sz="900" b="1" i="0" u="none" strike="noStrike">
                        <a:solidFill>
                          <a:srgbClr val="000000"/>
                        </a:solidFill>
                        <a:effectLst/>
                        <a:latin typeface="Calibri" panose="020F0502020204030204" pitchFamily="34" charset="0"/>
                      </a:endParaRPr>
                    </a:p>
                  </a:txBody>
                  <a:tcPr marL="7617" marR="7617" marT="7617" marB="0" anchor="b"/>
                </a:tc>
                <a:tc>
                  <a:txBody>
                    <a:bodyPr/>
                    <a:lstStyle/>
                    <a:p>
                      <a:pPr algn="l" fontAlgn="b"/>
                      <a:r>
                        <a:rPr lang="en-NZ" sz="900" b="1" u="none" strike="noStrike">
                          <a:effectLst/>
                        </a:rPr>
                        <a:t>Gender </a:t>
                      </a:r>
                      <a:endParaRPr lang="en-NZ" sz="900" b="1" i="0" u="none" strike="noStrike">
                        <a:solidFill>
                          <a:srgbClr val="000000"/>
                        </a:solidFill>
                        <a:effectLst/>
                        <a:latin typeface="Calibri" panose="020F0502020204030204" pitchFamily="34" charset="0"/>
                      </a:endParaRPr>
                    </a:p>
                  </a:txBody>
                  <a:tcPr marL="7617" marR="7617" marT="7617" marB="0" anchor="b"/>
                </a:tc>
                <a:tc>
                  <a:txBody>
                    <a:bodyPr/>
                    <a:lstStyle/>
                    <a:p>
                      <a:pPr algn="l" fontAlgn="b"/>
                      <a:r>
                        <a:rPr lang="en-US" sz="900" b="1" u="none" strike="noStrike">
                          <a:effectLst/>
                        </a:rPr>
                        <a:t>Phone follow up on 30/ 05/ 2022</a:t>
                      </a:r>
                      <a:endParaRPr lang="en-US" sz="900" b="1" i="0" u="none" strike="noStrike">
                        <a:solidFill>
                          <a:srgbClr val="000000"/>
                        </a:solidFill>
                        <a:effectLst/>
                        <a:latin typeface="Calibri" panose="020F0502020204030204" pitchFamily="34" charset="0"/>
                      </a:endParaRPr>
                    </a:p>
                  </a:txBody>
                  <a:tcPr marL="7617" marR="7617" marT="7617" marB="0" anchor="b"/>
                </a:tc>
                <a:tc>
                  <a:txBody>
                    <a:bodyPr/>
                    <a:lstStyle/>
                    <a:p>
                      <a:pPr algn="l" fontAlgn="b"/>
                      <a:r>
                        <a:rPr lang="en-NZ" sz="900" b="1" u="none" strike="noStrike" dirty="0">
                          <a:effectLst/>
                        </a:rPr>
                        <a:t> Outcome </a:t>
                      </a:r>
                      <a:endParaRPr lang="en-NZ" sz="900" b="1" i="0" u="none" strike="noStrike" dirty="0">
                        <a:solidFill>
                          <a:srgbClr val="000000"/>
                        </a:solidFill>
                        <a:effectLst/>
                        <a:latin typeface="Calibri" panose="020F0502020204030204" pitchFamily="34" charset="0"/>
                      </a:endParaRPr>
                    </a:p>
                  </a:txBody>
                  <a:tcPr marL="7617" marR="7617" marT="7617" marB="0" anchor="b"/>
                </a:tc>
                <a:extLst>
                  <a:ext uri="{0D108BD9-81ED-4DB2-BD59-A6C34878D82A}">
                    <a16:rowId xmlns:a16="http://schemas.microsoft.com/office/drawing/2014/main" val="868900311"/>
                  </a:ext>
                </a:extLst>
              </a:tr>
              <a:tr h="368533">
                <a:tc>
                  <a:txBody>
                    <a:bodyPr/>
                    <a:lstStyle/>
                    <a:p>
                      <a:pPr algn="l" fontAlgn="b"/>
                      <a:r>
                        <a:rPr lang="en-NZ" sz="900" u="none" strike="noStrike">
                          <a:effectLst/>
                        </a:rPr>
                        <a:t>77</a:t>
                      </a:r>
                      <a:endParaRPr lang="en-NZ" sz="900" b="0" i="0" u="none" strike="noStrike">
                        <a:solidFill>
                          <a:srgbClr val="000000"/>
                        </a:solidFill>
                        <a:effectLst/>
                        <a:latin typeface="Calibri" panose="020F0502020204030204" pitchFamily="34" charset="0"/>
                      </a:endParaRPr>
                    </a:p>
                  </a:txBody>
                  <a:tcPr marL="7617" marR="7617" marT="7617" marB="0" anchor="b"/>
                </a:tc>
                <a:tc>
                  <a:txBody>
                    <a:bodyPr/>
                    <a:lstStyle/>
                    <a:p>
                      <a:pPr algn="l" fontAlgn="b"/>
                      <a:r>
                        <a:rPr lang="en-NZ" sz="900" u="none" strike="noStrike">
                          <a:effectLst/>
                        </a:rPr>
                        <a:t>Female </a:t>
                      </a:r>
                      <a:endParaRPr lang="en-NZ" sz="900" b="0" i="0" u="none" strike="noStrike">
                        <a:solidFill>
                          <a:srgbClr val="000000"/>
                        </a:solidFill>
                        <a:effectLst/>
                        <a:latin typeface="Calibri" panose="020F0502020204030204" pitchFamily="34" charset="0"/>
                      </a:endParaRPr>
                    </a:p>
                  </a:txBody>
                  <a:tcPr marL="7617" marR="7617" marT="7617" marB="0" anchor="b"/>
                </a:tc>
                <a:tc>
                  <a:txBody>
                    <a:bodyPr/>
                    <a:lstStyle/>
                    <a:p>
                      <a:pPr algn="l" fontAlgn="b"/>
                      <a:r>
                        <a:rPr lang="en-NZ" sz="900" u="none" strike="noStrike" dirty="0">
                          <a:effectLst/>
                        </a:rPr>
                        <a:t>Uncontactable </a:t>
                      </a:r>
                      <a:endParaRPr lang="en-NZ" sz="900" b="0" i="0" u="none" strike="noStrike" dirty="0">
                        <a:solidFill>
                          <a:srgbClr val="000000"/>
                        </a:solidFill>
                        <a:effectLst/>
                        <a:latin typeface="Calibri" panose="020F0502020204030204" pitchFamily="34" charset="0"/>
                      </a:endParaRPr>
                    </a:p>
                  </a:txBody>
                  <a:tcPr marL="7617" marR="7617" marT="7617" marB="0" anchor="b"/>
                </a:tc>
                <a:tc>
                  <a:txBody>
                    <a:bodyPr/>
                    <a:lstStyle/>
                    <a:p>
                      <a:pPr algn="l" fontAlgn="b"/>
                      <a:r>
                        <a:rPr lang="en-US" sz="900" u="none" strike="noStrike" dirty="0">
                          <a:effectLst/>
                        </a:rPr>
                        <a:t> Follow up letter sent to GP and the patient </a:t>
                      </a:r>
                      <a:endParaRPr lang="en-US" sz="900" b="0" i="0" u="none" strike="noStrike" dirty="0">
                        <a:solidFill>
                          <a:srgbClr val="000000"/>
                        </a:solidFill>
                        <a:effectLst/>
                        <a:latin typeface="Calibri" panose="020F0502020204030204" pitchFamily="34" charset="0"/>
                      </a:endParaRPr>
                    </a:p>
                  </a:txBody>
                  <a:tcPr marL="7617" marR="7617" marT="7617" marB="0" anchor="b"/>
                </a:tc>
                <a:extLst>
                  <a:ext uri="{0D108BD9-81ED-4DB2-BD59-A6C34878D82A}">
                    <a16:rowId xmlns:a16="http://schemas.microsoft.com/office/drawing/2014/main" val="223709194"/>
                  </a:ext>
                </a:extLst>
              </a:tr>
              <a:tr h="368533">
                <a:tc>
                  <a:txBody>
                    <a:bodyPr/>
                    <a:lstStyle/>
                    <a:p>
                      <a:pPr algn="l" fontAlgn="b"/>
                      <a:r>
                        <a:rPr lang="en-NZ" sz="900" u="none" strike="noStrike">
                          <a:effectLst/>
                        </a:rPr>
                        <a:t>78</a:t>
                      </a:r>
                      <a:endParaRPr lang="en-NZ" sz="900" b="0" i="0" u="none" strike="noStrike">
                        <a:solidFill>
                          <a:srgbClr val="000000"/>
                        </a:solidFill>
                        <a:effectLst/>
                        <a:latin typeface="Calibri" panose="020F0502020204030204" pitchFamily="34" charset="0"/>
                      </a:endParaRPr>
                    </a:p>
                  </a:txBody>
                  <a:tcPr marL="7617" marR="7617" marT="7617" marB="0" anchor="b"/>
                </a:tc>
                <a:tc>
                  <a:txBody>
                    <a:bodyPr/>
                    <a:lstStyle/>
                    <a:p>
                      <a:pPr algn="l" fontAlgn="b"/>
                      <a:r>
                        <a:rPr lang="en-NZ" sz="900" u="none" strike="noStrike">
                          <a:effectLst/>
                        </a:rPr>
                        <a:t>Female </a:t>
                      </a:r>
                      <a:endParaRPr lang="en-NZ" sz="900" b="0" i="0" u="none" strike="noStrike">
                        <a:solidFill>
                          <a:srgbClr val="000000"/>
                        </a:solidFill>
                        <a:effectLst/>
                        <a:latin typeface="Calibri" panose="020F0502020204030204" pitchFamily="34" charset="0"/>
                      </a:endParaRPr>
                    </a:p>
                  </a:txBody>
                  <a:tcPr marL="7617" marR="7617" marT="7617" marB="0" anchor="b"/>
                </a:tc>
                <a:tc>
                  <a:txBody>
                    <a:bodyPr/>
                    <a:lstStyle/>
                    <a:p>
                      <a:pPr algn="l" fontAlgn="b"/>
                      <a:r>
                        <a:rPr lang="en-NZ" sz="900" u="none" strike="noStrike">
                          <a:effectLst/>
                        </a:rPr>
                        <a:t>Uncontactble </a:t>
                      </a:r>
                      <a:endParaRPr lang="en-NZ" sz="900" b="0" i="0" u="none" strike="noStrike">
                        <a:solidFill>
                          <a:srgbClr val="000000"/>
                        </a:solidFill>
                        <a:effectLst/>
                        <a:latin typeface="Calibri" panose="020F0502020204030204" pitchFamily="34" charset="0"/>
                      </a:endParaRPr>
                    </a:p>
                  </a:txBody>
                  <a:tcPr marL="7617" marR="7617" marT="7617" marB="0" anchor="b"/>
                </a:tc>
                <a:tc>
                  <a:txBody>
                    <a:bodyPr/>
                    <a:lstStyle/>
                    <a:p>
                      <a:pPr algn="l" fontAlgn="b"/>
                      <a:r>
                        <a:rPr lang="en-US" sz="900" u="none" strike="noStrike" dirty="0">
                          <a:effectLst/>
                        </a:rPr>
                        <a:t> Follow up letter sent to GP and the patient </a:t>
                      </a:r>
                      <a:endParaRPr lang="en-US" sz="900" b="0" i="0" u="none" strike="noStrike" dirty="0">
                        <a:solidFill>
                          <a:srgbClr val="000000"/>
                        </a:solidFill>
                        <a:effectLst/>
                        <a:latin typeface="Calibri" panose="020F0502020204030204" pitchFamily="34" charset="0"/>
                      </a:endParaRPr>
                    </a:p>
                  </a:txBody>
                  <a:tcPr marL="7617" marR="7617" marT="7617" marB="0" anchor="b"/>
                </a:tc>
                <a:extLst>
                  <a:ext uri="{0D108BD9-81ED-4DB2-BD59-A6C34878D82A}">
                    <a16:rowId xmlns:a16="http://schemas.microsoft.com/office/drawing/2014/main" val="2221434465"/>
                  </a:ext>
                </a:extLst>
              </a:tr>
              <a:tr h="368533">
                <a:tc>
                  <a:txBody>
                    <a:bodyPr/>
                    <a:lstStyle/>
                    <a:p>
                      <a:pPr algn="l" fontAlgn="b"/>
                      <a:r>
                        <a:rPr lang="en-NZ" sz="900" u="none" strike="noStrike">
                          <a:effectLst/>
                        </a:rPr>
                        <a:t>79</a:t>
                      </a:r>
                      <a:endParaRPr lang="en-NZ" sz="900" b="0" i="0" u="none" strike="noStrike">
                        <a:solidFill>
                          <a:srgbClr val="000000"/>
                        </a:solidFill>
                        <a:effectLst/>
                        <a:latin typeface="Calibri" panose="020F0502020204030204" pitchFamily="34" charset="0"/>
                      </a:endParaRPr>
                    </a:p>
                  </a:txBody>
                  <a:tcPr marL="7617" marR="7617" marT="7617" marB="0" anchor="b"/>
                </a:tc>
                <a:tc>
                  <a:txBody>
                    <a:bodyPr/>
                    <a:lstStyle/>
                    <a:p>
                      <a:pPr algn="l" fontAlgn="b"/>
                      <a:r>
                        <a:rPr lang="en-NZ" sz="900" u="none" strike="noStrike">
                          <a:effectLst/>
                        </a:rPr>
                        <a:t>Female </a:t>
                      </a:r>
                      <a:endParaRPr lang="en-NZ" sz="900" b="0" i="0" u="none" strike="noStrike">
                        <a:solidFill>
                          <a:srgbClr val="000000"/>
                        </a:solidFill>
                        <a:effectLst/>
                        <a:latin typeface="Calibri" panose="020F0502020204030204" pitchFamily="34" charset="0"/>
                      </a:endParaRPr>
                    </a:p>
                  </a:txBody>
                  <a:tcPr marL="7617" marR="7617" marT="7617" marB="0" anchor="b"/>
                </a:tc>
                <a:tc>
                  <a:txBody>
                    <a:bodyPr/>
                    <a:lstStyle/>
                    <a:p>
                      <a:pPr algn="l" fontAlgn="b"/>
                      <a:r>
                        <a:rPr lang="en-NZ" sz="900" u="none" strike="noStrike" dirty="0">
                          <a:effectLst/>
                        </a:rPr>
                        <a:t>Uncontactable </a:t>
                      </a:r>
                      <a:endParaRPr lang="en-NZ" sz="900" b="0" i="0" u="none" strike="noStrike" dirty="0">
                        <a:solidFill>
                          <a:srgbClr val="000000"/>
                        </a:solidFill>
                        <a:effectLst/>
                        <a:latin typeface="Calibri" panose="020F0502020204030204" pitchFamily="34" charset="0"/>
                      </a:endParaRPr>
                    </a:p>
                  </a:txBody>
                  <a:tcPr marL="7617" marR="7617" marT="7617" marB="0" anchor="b"/>
                </a:tc>
                <a:tc>
                  <a:txBody>
                    <a:bodyPr/>
                    <a:lstStyle/>
                    <a:p>
                      <a:pPr algn="l" fontAlgn="b"/>
                      <a:r>
                        <a:rPr lang="en-US" sz="900" u="none" strike="noStrike" dirty="0">
                          <a:effectLst/>
                        </a:rPr>
                        <a:t> Follow up letter sent to GP and the patient </a:t>
                      </a:r>
                      <a:endParaRPr lang="en-US" sz="900" b="0" i="0" u="none" strike="noStrike" dirty="0">
                        <a:solidFill>
                          <a:srgbClr val="000000"/>
                        </a:solidFill>
                        <a:effectLst/>
                        <a:latin typeface="Calibri" panose="020F0502020204030204" pitchFamily="34" charset="0"/>
                      </a:endParaRPr>
                    </a:p>
                  </a:txBody>
                  <a:tcPr marL="7617" marR="7617" marT="7617" marB="0" anchor="b"/>
                </a:tc>
                <a:extLst>
                  <a:ext uri="{0D108BD9-81ED-4DB2-BD59-A6C34878D82A}">
                    <a16:rowId xmlns:a16="http://schemas.microsoft.com/office/drawing/2014/main" val="1362476904"/>
                  </a:ext>
                </a:extLst>
              </a:tr>
              <a:tr h="132434">
                <a:tc>
                  <a:txBody>
                    <a:bodyPr/>
                    <a:lstStyle/>
                    <a:p>
                      <a:pPr algn="l" fontAlgn="b"/>
                      <a:r>
                        <a:rPr lang="en-NZ" sz="900" u="none" strike="noStrike" dirty="0">
                          <a:effectLst/>
                        </a:rPr>
                        <a:t>82</a:t>
                      </a:r>
                      <a:endParaRPr lang="en-NZ" sz="900" b="0" i="0" u="none" strike="noStrike" dirty="0">
                        <a:solidFill>
                          <a:srgbClr val="000000"/>
                        </a:solidFill>
                        <a:effectLst/>
                        <a:latin typeface="Calibri" panose="020F0502020204030204" pitchFamily="34" charset="0"/>
                      </a:endParaRPr>
                    </a:p>
                  </a:txBody>
                  <a:tcPr marL="7617" marR="7617" marT="7617" marB="0" anchor="b"/>
                </a:tc>
                <a:tc>
                  <a:txBody>
                    <a:bodyPr/>
                    <a:lstStyle/>
                    <a:p>
                      <a:pPr algn="l" fontAlgn="b"/>
                      <a:r>
                        <a:rPr lang="en-NZ" sz="900" u="none" strike="noStrike">
                          <a:effectLst/>
                        </a:rPr>
                        <a:t>Male </a:t>
                      </a:r>
                      <a:endParaRPr lang="en-NZ" sz="900" b="0" i="0" u="none" strike="noStrike">
                        <a:solidFill>
                          <a:srgbClr val="000000"/>
                        </a:solidFill>
                        <a:effectLst/>
                        <a:latin typeface="Calibri" panose="020F0502020204030204" pitchFamily="34" charset="0"/>
                      </a:endParaRPr>
                    </a:p>
                  </a:txBody>
                  <a:tcPr marL="7617" marR="7617" marT="7617" marB="0" anchor="b"/>
                </a:tc>
                <a:tc>
                  <a:txBody>
                    <a:bodyPr/>
                    <a:lstStyle/>
                    <a:p>
                      <a:pPr algn="l" fontAlgn="b"/>
                      <a:r>
                        <a:rPr lang="en-NZ" sz="900" u="none" strike="noStrike" dirty="0">
                          <a:effectLst/>
                        </a:rPr>
                        <a:t>Uncontactable </a:t>
                      </a:r>
                      <a:endParaRPr lang="en-NZ" sz="900" b="0" i="0" u="none" strike="noStrike" dirty="0">
                        <a:solidFill>
                          <a:srgbClr val="000000"/>
                        </a:solidFill>
                        <a:effectLst/>
                        <a:latin typeface="Calibri" panose="020F0502020204030204" pitchFamily="34" charset="0"/>
                      </a:endParaRPr>
                    </a:p>
                  </a:txBody>
                  <a:tcPr marL="7617" marR="7617" marT="7617" marB="0" anchor="b"/>
                </a:tc>
                <a:tc>
                  <a:txBody>
                    <a:bodyPr/>
                    <a:lstStyle/>
                    <a:p>
                      <a:pPr algn="l" fontAlgn="b"/>
                      <a:r>
                        <a:rPr lang="en-NZ" sz="900" u="none" strike="noStrike" dirty="0">
                          <a:effectLst/>
                        </a:rPr>
                        <a:t> </a:t>
                      </a:r>
                      <a:endParaRPr lang="en-NZ" sz="900" b="0" i="0" u="none" strike="noStrike" dirty="0">
                        <a:solidFill>
                          <a:srgbClr val="000000"/>
                        </a:solidFill>
                        <a:effectLst/>
                        <a:latin typeface="Calibri" panose="020F0502020204030204" pitchFamily="34" charset="0"/>
                      </a:endParaRPr>
                    </a:p>
                  </a:txBody>
                  <a:tcPr marL="7617" marR="7617" marT="7617" marB="0" anchor="b"/>
                </a:tc>
                <a:extLst>
                  <a:ext uri="{0D108BD9-81ED-4DB2-BD59-A6C34878D82A}">
                    <a16:rowId xmlns:a16="http://schemas.microsoft.com/office/drawing/2014/main" val="2205631300"/>
                  </a:ext>
                </a:extLst>
              </a:tr>
              <a:tr h="245688">
                <a:tc>
                  <a:txBody>
                    <a:bodyPr/>
                    <a:lstStyle/>
                    <a:p>
                      <a:pPr algn="l" fontAlgn="b"/>
                      <a:r>
                        <a:rPr lang="en-NZ" sz="900" u="none" strike="noStrike">
                          <a:effectLst/>
                        </a:rPr>
                        <a:t>76</a:t>
                      </a:r>
                      <a:endParaRPr lang="en-NZ" sz="900" b="0" i="0" u="none" strike="noStrike">
                        <a:solidFill>
                          <a:srgbClr val="000000"/>
                        </a:solidFill>
                        <a:effectLst/>
                        <a:latin typeface="Calibri" panose="020F0502020204030204" pitchFamily="34" charset="0"/>
                      </a:endParaRPr>
                    </a:p>
                  </a:txBody>
                  <a:tcPr marL="7617" marR="7617" marT="7617" marB="0" anchor="b"/>
                </a:tc>
                <a:tc>
                  <a:txBody>
                    <a:bodyPr/>
                    <a:lstStyle/>
                    <a:p>
                      <a:pPr algn="l" fontAlgn="b"/>
                      <a:r>
                        <a:rPr lang="en-NZ" sz="900" u="none" strike="noStrike">
                          <a:effectLst/>
                        </a:rPr>
                        <a:t>Female </a:t>
                      </a:r>
                      <a:endParaRPr lang="en-NZ" sz="900" b="0" i="0" u="none" strike="noStrike">
                        <a:solidFill>
                          <a:srgbClr val="000000"/>
                        </a:solidFill>
                        <a:effectLst/>
                        <a:latin typeface="Calibri" panose="020F0502020204030204" pitchFamily="34" charset="0"/>
                      </a:endParaRPr>
                    </a:p>
                  </a:txBody>
                  <a:tcPr marL="7617" marR="7617" marT="7617" marB="0" anchor="b"/>
                </a:tc>
                <a:tc>
                  <a:txBody>
                    <a:bodyPr/>
                    <a:lstStyle/>
                    <a:p>
                      <a:pPr algn="l" fontAlgn="b"/>
                      <a:r>
                        <a:rPr lang="en-NZ" sz="900" u="none" strike="noStrike" dirty="0">
                          <a:effectLst/>
                        </a:rPr>
                        <a:t>Patient contacted </a:t>
                      </a:r>
                      <a:endParaRPr lang="en-NZ" sz="900" b="0" i="0" u="none" strike="noStrike" dirty="0">
                        <a:solidFill>
                          <a:srgbClr val="000000"/>
                        </a:solidFill>
                        <a:effectLst/>
                        <a:latin typeface="Calibri" panose="020F0502020204030204" pitchFamily="34" charset="0"/>
                      </a:endParaRPr>
                    </a:p>
                  </a:txBody>
                  <a:tcPr marL="7617" marR="7617" marT="7617" marB="0" anchor="b"/>
                </a:tc>
                <a:tc>
                  <a:txBody>
                    <a:bodyPr/>
                    <a:lstStyle/>
                    <a:p>
                      <a:pPr algn="l" fontAlgn="b"/>
                      <a:r>
                        <a:rPr lang="en-US" sz="900" u="none" strike="noStrike">
                          <a:effectLst/>
                        </a:rPr>
                        <a:t>Follow up letter sent to GP and the patient </a:t>
                      </a:r>
                      <a:endParaRPr lang="en-US" sz="900" b="0" i="0" u="none" strike="noStrike">
                        <a:solidFill>
                          <a:srgbClr val="000000"/>
                        </a:solidFill>
                        <a:effectLst/>
                        <a:latin typeface="Calibri" panose="020F0502020204030204" pitchFamily="34" charset="0"/>
                      </a:endParaRPr>
                    </a:p>
                  </a:txBody>
                  <a:tcPr marL="7617" marR="7617" marT="7617" marB="0" anchor="b"/>
                </a:tc>
                <a:extLst>
                  <a:ext uri="{0D108BD9-81ED-4DB2-BD59-A6C34878D82A}">
                    <a16:rowId xmlns:a16="http://schemas.microsoft.com/office/drawing/2014/main" val="255616672"/>
                  </a:ext>
                </a:extLst>
              </a:tr>
              <a:tr h="245688">
                <a:tc>
                  <a:txBody>
                    <a:bodyPr/>
                    <a:lstStyle/>
                    <a:p>
                      <a:pPr algn="l" fontAlgn="b"/>
                      <a:r>
                        <a:rPr lang="en-NZ" sz="900" u="none" strike="noStrike">
                          <a:effectLst/>
                        </a:rPr>
                        <a:t>85</a:t>
                      </a:r>
                      <a:endParaRPr lang="en-NZ" sz="900" b="0" i="0" u="none" strike="noStrike">
                        <a:solidFill>
                          <a:srgbClr val="000000"/>
                        </a:solidFill>
                        <a:effectLst/>
                        <a:latin typeface="Calibri" panose="020F0502020204030204" pitchFamily="34" charset="0"/>
                      </a:endParaRPr>
                    </a:p>
                  </a:txBody>
                  <a:tcPr marL="7617" marR="7617" marT="7617" marB="0" anchor="b"/>
                </a:tc>
                <a:tc>
                  <a:txBody>
                    <a:bodyPr/>
                    <a:lstStyle/>
                    <a:p>
                      <a:pPr algn="l" fontAlgn="b"/>
                      <a:r>
                        <a:rPr lang="en-NZ" sz="900" u="none" strike="noStrike">
                          <a:effectLst/>
                        </a:rPr>
                        <a:t>Female </a:t>
                      </a:r>
                      <a:endParaRPr lang="en-NZ" sz="900" b="0" i="0" u="none" strike="noStrike">
                        <a:solidFill>
                          <a:srgbClr val="000000"/>
                        </a:solidFill>
                        <a:effectLst/>
                        <a:latin typeface="Calibri" panose="020F0502020204030204" pitchFamily="34" charset="0"/>
                      </a:endParaRPr>
                    </a:p>
                  </a:txBody>
                  <a:tcPr marL="7617" marR="7617" marT="7617" marB="0" anchor="b"/>
                </a:tc>
                <a:tc>
                  <a:txBody>
                    <a:bodyPr/>
                    <a:lstStyle/>
                    <a:p>
                      <a:pPr algn="l" fontAlgn="b"/>
                      <a:r>
                        <a:rPr lang="en-NZ" sz="900" u="none" strike="noStrike" dirty="0">
                          <a:effectLst/>
                        </a:rPr>
                        <a:t>Patient contacted </a:t>
                      </a:r>
                      <a:endParaRPr lang="en-NZ" sz="900" b="0" i="0" u="none" strike="noStrike" dirty="0">
                        <a:solidFill>
                          <a:srgbClr val="000000"/>
                        </a:solidFill>
                        <a:effectLst/>
                        <a:latin typeface="Calibri" panose="020F0502020204030204" pitchFamily="34" charset="0"/>
                      </a:endParaRPr>
                    </a:p>
                  </a:txBody>
                  <a:tcPr marL="7617" marR="7617" marT="7617" marB="0" anchor="b"/>
                </a:tc>
                <a:tc>
                  <a:txBody>
                    <a:bodyPr/>
                    <a:lstStyle/>
                    <a:p>
                      <a:pPr algn="l" fontAlgn="b"/>
                      <a:r>
                        <a:rPr lang="en-US" sz="900" u="none" strike="noStrike">
                          <a:effectLst/>
                        </a:rPr>
                        <a:t>Follow up letter sent to GP and the patient </a:t>
                      </a:r>
                      <a:endParaRPr lang="en-US" sz="900" b="0" i="0" u="none" strike="noStrike">
                        <a:solidFill>
                          <a:srgbClr val="000000"/>
                        </a:solidFill>
                        <a:effectLst/>
                        <a:latin typeface="Calibri" panose="020F0502020204030204" pitchFamily="34" charset="0"/>
                      </a:endParaRPr>
                    </a:p>
                  </a:txBody>
                  <a:tcPr marL="7617" marR="7617" marT="7617" marB="0" anchor="b"/>
                </a:tc>
                <a:extLst>
                  <a:ext uri="{0D108BD9-81ED-4DB2-BD59-A6C34878D82A}">
                    <a16:rowId xmlns:a16="http://schemas.microsoft.com/office/drawing/2014/main" val="340690364"/>
                  </a:ext>
                </a:extLst>
              </a:tr>
              <a:tr h="368533">
                <a:tc>
                  <a:txBody>
                    <a:bodyPr/>
                    <a:lstStyle/>
                    <a:p>
                      <a:pPr algn="l" fontAlgn="b"/>
                      <a:r>
                        <a:rPr lang="en-NZ" sz="900" u="none" strike="noStrike">
                          <a:effectLst/>
                        </a:rPr>
                        <a:t>81</a:t>
                      </a:r>
                      <a:endParaRPr lang="en-NZ" sz="900" b="0" i="0" u="none" strike="noStrike">
                        <a:solidFill>
                          <a:srgbClr val="000000"/>
                        </a:solidFill>
                        <a:effectLst/>
                        <a:latin typeface="Calibri" panose="020F0502020204030204" pitchFamily="34" charset="0"/>
                      </a:endParaRPr>
                    </a:p>
                  </a:txBody>
                  <a:tcPr marL="7617" marR="7617" marT="7617" marB="0" anchor="b"/>
                </a:tc>
                <a:tc>
                  <a:txBody>
                    <a:bodyPr/>
                    <a:lstStyle/>
                    <a:p>
                      <a:pPr algn="l" fontAlgn="b"/>
                      <a:r>
                        <a:rPr lang="en-NZ" sz="900" u="none" strike="noStrike">
                          <a:effectLst/>
                        </a:rPr>
                        <a:t>Male </a:t>
                      </a:r>
                      <a:endParaRPr lang="en-NZ" sz="900" b="0" i="0" u="none" strike="noStrike">
                        <a:solidFill>
                          <a:srgbClr val="000000"/>
                        </a:solidFill>
                        <a:effectLst/>
                        <a:latin typeface="Calibri" panose="020F0502020204030204" pitchFamily="34" charset="0"/>
                      </a:endParaRPr>
                    </a:p>
                  </a:txBody>
                  <a:tcPr marL="7617" marR="7617" marT="7617" marB="0" anchor="b"/>
                </a:tc>
                <a:tc>
                  <a:txBody>
                    <a:bodyPr/>
                    <a:lstStyle/>
                    <a:p>
                      <a:pPr algn="l" fontAlgn="b"/>
                      <a:r>
                        <a:rPr lang="en-US" sz="900" u="none" strike="noStrike">
                          <a:effectLst/>
                        </a:rPr>
                        <a:t>Patient contacted and needs to speak to the daughter </a:t>
                      </a:r>
                      <a:endParaRPr lang="en-US" sz="900" b="0" i="0" u="none" strike="noStrike">
                        <a:solidFill>
                          <a:srgbClr val="000000"/>
                        </a:solidFill>
                        <a:effectLst/>
                        <a:latin typeface="Calibri" panose="020F0502020204030204" pitchFamily="34" charset="0"/>
                      </a:endParaRPr>
                    </a:p>
                  </a:txBody>
                  <a:tcPr marL="7617" marR="7617" marT="7617" marB="0" anchor="b"/>
                </a:tc>
                <a:tc>
                  <a:txBody>
                    <a:bodyPr/>
                    <a:lstStyle/>
                    <a:p>
                      <a:pPr algn="l" fontAlgn="b"/>
                      <a:r>
                        <a:rPr lang="en-NZ" sz="900" u="none" strike="noStrike" dirty="0">
                          <a:effectLst/>
                        </a:rPr>
                        <a:t> </a:t>
                      </a:r>
                      <a:endParaRPr lang="en-NZ" sz="900" b="0" i="0" u="none" strike="noStrike" dirty="0">
                        <a:solidFill>
                          <a:srgbClr val="000000"/>
                        </a:solidFill>
                        <a:effectLst/>
                        <a:latin typeface="Calibri" panose="020F0502020204030204" pitchFamily="34" charset="0"/>
                      </a:endParaRPr>
                    </a:p>
                  </a:txBody>
                  <a:tcPr marL="7617" marR="7617" marT="7617" marB="0" anchor="b"/>
                </a:tc>
                <a:extLst>
                  <a:ext uri="{0D108BD9-81ED-4DB2-BD59-A6C34878D82A}">
                    <a16:rowId xmlns:a16="http://schemas.microsoft.com/office/drawing/2014/main" val="3637724526"/>
                  </a:ext>
                </a:extLst>
              </a:tr>
            </a:tbl>
          </a:graphicData>
        </a:graphic>
      </p:graphicFrame>
    </p:spTree>
    <p:extLst>
      <p:ext uri="{BB962C8B-B14F-4D97-AF65-F5344CB8AC3E}">
        <p14:creationId xmlns:p14="http://schemas.microsoft.com/office/powerpoint/2010/main" val="1346008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24490-0D63-4491-A719-B758B4DF111A}"/>
              </a:ext>
            </a:extLst>
          </p:cNvPr>
          <p:cNvSpPr>
            <a:spLocks noGrp="1"/>
          </p:cNvSpPr>
          <p:nvPr>
            <p:ph type="title"/>
          </p:nvPr>
        </p:nvSpPr>
        <p:spPr>
          <a:xfrm>
            <a:off x="598828" y="513400"/>
            <a:ext cx="11196932" cy="711896"/>
          </a:xfrm>
        </p:spPr>
        <p:txBody>
          <a:bodyPr/>
          <a:lstStyle/>
          <a:p>
            <a:r>
              <a:rPr lang="en-NZ" sz="2800" dirty="0"/>
              <a:t>Sub-Analysis of ankle fractures among Maori/Pacific patients</a:t>
            </a:r>
          </a:p>
        </p:txBody>
      </p:sp>
      <p:graphicFrame>
        <p:nvGraphicFramePr>
          <p:cNvPr id="3" name="Table 2">
            <a:extLst>
              <a:ext uri="{FF2B5EF4-FFF2-40B4-BE49-F238E27FC236}">
                <a16:creationId xmlns:a16="http://schemas.microsoft.com/office/drawing/2014/main" id="{8908C502-F5D0-4873-A18B-062F07836239}"/>
              </a:ext>
            </a:extLst>
          </p:cNvPr>
          <p:cNvGraphicFramePr>
            <a:graphicFrameLocks noGrp="1"/>
          </p:cNvGraphicFramePr>
          <p:nvPr>
            <p:extLst>
              <p:ext uri="{D42A27DB-BD31-4B8C-83A1-F6EECF244321}">
                <p14:modId xmlns:p14="http://schemas.microsoft.com/office/powerpoint/2010/main" val="1969760475"/>
              </p:ext>
            </p:extLst>
          </p:nvPr>
        </p:nvGraphicFramePr>
        <p:xfrm>
          <a:off x="952500" y="1335025"/>
          <a:ext cx="6665980" cy="2163299"/>
        </p:xfrm>
        <a:graphic>
          <a:graphicData uri="http://schemas.openxmlformats.org/drawingml/2006/table">
            <a:tbl>
              <a:tblPr>
                <a:tableStyleId>{5C22544A-7EE6-4342-B048-85BDC9FD1C3A}</a:tableStyleId>
              </a:tblPr>
              <a:tblGrid>
                <a:gridCol w="666598">
                  <a:extLst>
                    <a:ext uri="{9D8B030D-6E8A-4147-A177-3AD203B41FA5}">
                      <a16:colId xmlns:a16="http://schemas.microsoft.com/office/drawing/2014/main" val="4206180572"/>
                    </a:ext>
                  </a:extLst>
                </a:gridCol>
                <a:gridCol w="666598">
                  <a:extLst>
                    <a:ext uri="{9D8B030D-6E8A-4147-A177-3AD203B41FA5}">
                      <a16:colId xmlns:a16="http://schemas.microsoft.com/office/drawing/2014/main" val="1580336437"/>
                    </a:ext>
                  </a:extLst>
                </a:gridCol>
                <a:gridCol w="666598">
                  <a:extLst>
                    <a:ext uri="{9D8B030D-6E8A-4147-A177-3AD203B41FA5}">
                      <a16:colId xmlns:a16="http://schemas.microsoft.com/office/drawing/2014/main" val="3859145912"/>
                    </a:ext>
                  </a:extLst>
                </a:gridCol>
                <a:gridCol w="666598">
                  <a:extLst>
                    <a:ext uri="{9D8B030D-6E8A-4147-A177-3AD203B41FA5}">
                      <a16:colId xmlns:a16="http://schemas.microsoft.com/office/drawing/2014/main" val="3529599341"/>
                    </a:ext>
                  </a:extLst>
                </a:gridCol>
                <a:gridCol w="666598">
                  <a:extLst>
                    <a:ext uri="{9D8B030D-6E8A-4147-A177-3AD203B41FA5}">
                      <a16:colId xmlns:a16="http://schemas.microsoft.com/office/drawing/2014/main" val="3095698863"/>
                    </a:ext>
                  </a:extLst>
                </a:gridCol>
                <a:gridCol w="666598">
                  <a:extLst>
                    <a:ext uri="{9D8B030D-6E8A-4147-A177-3AD203B41FA5}">
                      <a16:colId xmlns:a16="http://schemas.microsoft.com/office/drawing/2014/main" val="1776968301"/>
                    </a:ext>
                  </a:extLst>
                </a:gridCol>
                <a:gridCol w="666598">
                  <a:extLst>
                    <a:ext uri="{9D8B030D-6E8A-4147-A177-3AD203B41FA5}">
                      <a16:colId xmlns:a16="http://schemas.microsoft.com/office/drawing/2014/main" val="3637170055"/>
                    </a:ext>
                  </a:extLst>
                </a:gridCol>
                <a:gridCol w="666598">
                  <a:extLst>
                    <a:ext uri="{9D8B030D-6E8A-4147-A177-3AD203B41FA5}">
                      <a16:colId xmlns:a16="http://schemas.microsoft.com/office/drawing/2014/main" val="1519431078"/>
                    </a:ext>
                  </a:extLst>
                </a:gridCol>
                <a:gridCol w="666598">
                  <a:extLst>
                    <a:ext uri="{9D8B030D-6E8A-4147-A177-3AD203B41FA5}">
                      <a16:colId xmlns:a16="http://schemas.microsoft.com/office/drawing/2014/main" val="393825423"/>
                    </a:ext>
                  </a:extLst>
                </a:gridCol>
                <a:gridCol w="666598">
                  <a:extLst>
                    <a:ext uri="{9D8B030D-6E8A-4147-A177-3AD203B41FA5}">
                      <a16:colId xmlns:a16="http://schemas.microsoft.com/office/drawing/2014/main" val="2088662219"/>
                    </a:ext>
                  </a:extLst>
                </a:gridCol>
              </a:tblGrid>
              <a:tr h="318254">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14123835"/>
                  </a:ext>
                </a:extLst>
              </a:tr>
              <a:tr h="239805">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4342777"/>
                  </a:ext>
                </a:extLst>
              </a:tr>
              <a:tr h="239805">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2899608"/>
                  </a:ext>
                </a:extLst>
              </a:tr>
              <a:tr h="161356">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21966903"/>
                  </a:ext>
                </a:extLst>
              </a:tr>
              <a:tr h="239805">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4773881"/>
                  </a:ext>
                </a:extLst>
              </a:tr>
              <a:tr h="161356">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64832042"/>
                  </a:ext>
                </a:extLst>
              </a:tr>
              <a:tr h="161356">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21441881"/>
                  </a:ext>
                </a:extLst>
              </a:tr>
              <a:tr h="161356">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99134282"/>
                  </a:ext>
                </a:extLst>
              </a:tr>
              <a:tr h="161356">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73639101"/>
                  </a:ext>
                </a:extLst>
              </a:tr>
              <a:tr h="239805">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N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48364388"/>
                  </a:ext>
                </a:extLst>
              </a:tr>
            </a:tbl>
          </a:graphicData>
        </a:graphic>
      </p:graphicFrame>
      <p:pic>
        <p:nvPicPr>
          <p:cNvPr id="7" name="Picture 6">
            <a:extLst>
              <a:ext uri="{FF2B5EF4-FFF2-40B4-BE49-F238E27FC236}">
                <a16:creationId xmlns:a16="http://schemas.microsoft.com/office/drawing/2014/main" id="{BAA1F87E-7AC3-4ABA-8DD5-9304CDDEEA43}"/>
              </a:ext>
            </a:extLst>
          </p:cNvPr>
          <p:cNvPicPr>
            <a:picLocks noChangeAspect="1"/>
          </p:cNvPicPr>
          <p:nvPr/>
        </p:nvPicPr>
        <p:blipFill>
          <a:blip r:embed="rId3"/>
          <a:stretch>
            <a:fillRect/>
          </a:stretch>
        </p:blipFill>
        <p:spPr>
          <a:xfrm>
            <a:off x="889232" y="1190312"/>
            <a:ext cx="10703939" cy="4477375"/>
          </a:xfrm>
          <a:prstGeom prst="rect">
            <a:avLst/>
          </a:prstGeom>
        </p:spPr>
      </p:pic>
    </p:spTree>
    <p:extLst>
      <p:ext uri="{BB962C8B-B14F-4D97-AF65-F5344CB8AC3E}">
        <p14:creationId xmlns:p14="http://schemas.microsoft.com/office/powerpoint/2010/main" val="1192002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EB3E-68AA-48CE-A473-D3A7DEA3DD2C}"/>
              </a:ext>
            </a:extLst>
          </p:cNvPr>
          <p:cNvSpPr>
            <a:spLocks noGrp="1"/>
          </p:cNvSpPr>
          <p:nvPr>
            <p:ph type="title"/>
          </p:nvPr>
        </p:nvSpPr>
        <p:spPr>
          <a:xfrm>
            <a:off x="913795" y="1354928"/>
            <a:ext cx="3257875" cy="4148142"/>
          </a:xfrm>
        </p:spPr>
        <p:style>
          <a:lnRef idx="0">
            <a:schemeClr val="accent6"/>
          </a:lnRef>
          <a:fillRef idx="1002">
            <a:schemeClr val="dk2"/>
          </a:fillRef>
          <a:effectRef idx="3">
            <a:schemeClr val="accent6"/>
          </a:effectRef>
          <a:fontRef idx="minor">
            <a:schemeClr val="lt1"/>
          </a:fontRef>
        </p:style>
        <p:txBody>
          <a:bodyPr anchor="t">
            <a:normAutofit/>
          </a:bodyPr>
          <a:lstStyle/>
          <a:p>
            <a:pPr defTabSz="868680"/>
            <a:r>
              <a:rPr lang="en-NZ" sz="3800" b="1" i="0" kern="1200" cap="all" dirty="0">
                <a:solidFill>
                  <a:srgbClr val="FFFFFF"/>
                </a:solidFill>
                <a:effectLst>
                  <a:outerShdw blurRad="50800" dist="63500" dir="2700000" algn="tl" rotWithShape="0">
                    <a:srgbClr val="000000">
                      <a:alpha val="48000"/>
                    </a:srgbClr>
                  </a:outerShdw>
                </a:effectLst>
                <a:latin typeface="+mj-lt"/>
                <a:ea typeface="+mj-ea"/>
                <a:cs typeface="+mj-cs"/>
              </a:rPr>
              <a:t> Referred to Strength and </a:t>
            </a:r>
            <a:r>
              <a:rPr lang="en-NZ" sz="3040" b="1" i="0" kern="1200" cap="all" dirty="0">
                <a:solidFill>
                  <a:srgbClr val="FFFFFF"/>
                </a:solidFill>
                <a:effectLst>
                  <a:outerShdw blurRad="50800" dist="63500" dir="2700000" algn="tl" rotWithShape="0">
                    <a:srgbClr val="000000">
                      <a:alpha val="48000"/>
                    </a:srgbClr>
                  </a:outerShdw>
                </a:effectLst>
                <a:latin typeface="+mj-lt"/>
                <a:ea typeface="+mj-ea"/>
                <a:cs typeface="+mj-cs"/>
              </a:rPr>
              <a:t>Balance</a:t>
            </a:r>
            <a:endParaRPr lang="en-NZ" sz="3200" dirty="0">
              <a:solidFill>
                <a:srgbClr val="FFFFFF"/>
              </a:solidFill>
            </a:endParaRPr>
          </a:p>
        </p:txBody>
      </p:sp>
      <p:sp>
        <p:nvSpPr>
          <p:cNvPr id="3" name="Content Placeholder 2">
            <a:extLst>
              <a:ext uri="{FF2B5EF4-FFF2-40B4-BE49-F238E27FC236}">
                <a16:creationId xmlns:a16="http://schemas.microsoft.com/office/drawing/2014/main" id="{1CD218FA-D261-4FF3-B1B9-8A32194B7072}"/>
              </a:ext>
            </a:extLst>
          </p:cNvPr>
          <p:cNvSpPr>
            <a:spLocks noGrp="1"/>
          </p:cNvSpPr>
          <p:nvPr>
            <p:ph sz="quarter" idx="13"/>
          </p:nvPr>
        </p:nvSpPr>
        <p:spPr>
          <a:xfrm>
            <a:off x="4281339" y="1354929"/>
            <a:ext cx="3257875" cy="4148142"/>
          </a:xfrm>
        </p:spPr>
        <p:txBody>
          <a:bodyPr>
            <a:normAutofit/>
          </a:bodyPr>
          <a:lstStyle/>
          <a:p>
            <a:pPr marL="217170" indent="-217170" defTabSz="868680">
              <a:spcBef>
                <a:spcPts val="950"/>
              </a:spcBef>
            </a:pPr>
            <a:endParaRPr lang="en-NZ" sz="1900" kern="1200" dirty="0">
              <a:solidFill>
                <a:schemeClr val="tx1"/>
              </a:solidFill>
              <a:effectLst>
                <a:outerShdw blurRad="50800" dist="38100" dir="2700000" algn="tl" rotWithShape="0">
                  <a:srgbClr val="000000">
                    <a:alpha val="48000"/>
                  </a:srgbClr>
                </a:outerShdw>
              </a:effectLst>
              <a:latin typeface="+mn-lt"/>
              <a:ea typeface="+mn-ea"/>
              <a:cs typeface="+mn-cs"/>
            </a:endParaRPr>
          </a:p>
          <a:p>
            <a:pPr marL="217170" indent="-217170" defTabSz="868680">
              <a:spcBef>
                <a:spcPts val="950"/>
              </a:spcBef>
            </a:pPr>
            <a:endParaRPr lang="en-NZ" sz="1900" dirty="0">
              <a:solidFill>
                <a:schemeClr val="tx1"/>
              </a:solidFill>
              <a:effectLst>
                <a:outerShdw blurRad="50800" dist="38100" dir="2700000" algn="tl" rotWithShape="0">
                  <a:srgbClr val="000000">
                    <a:alpha val="48000"/>
                  </a:srgbClr>
                </a:outerShdw>
              </a:effectLst>
            </a:endParaRPr>
          </a:p>
          <a:p>
            <a:pPr marL="217170" indent="-217170" defTabSz="868680">
              <a:spcBef>
                <a:spcPts val="950"/>
              </a:spcBef>
            </a:pPr>
            <a:r>
              <a:rPr lang="en-NZ" sz="1900" kern="1200" dirty="0">
                <a:solidFill>
                  <a:schemeClr val="tx1"/>
                </a:solidFill>
                <a:effectLst>
                  <a:outerShdw blurRad="50800" dist="38100" dir="2700000" algn="tl" rotWithShape="0">
                    <a:srgbClr val="000000">
                      <a:alpha val="48000"/>
                    </a:srgbClr>
                  </a:outerShdw>
                </a:effectLst>
                <a:latin typeface="+mn-lt"/>
                <a:ea typeface="+mn-ea"/>
                <a:cs typeface="+mn-cs"/>
              </a:rPr>
              <a:t>1% Maori/Pacific patients</a:t>
            </a:r>
            <a:endParaRPr lang="en-NZ" sz="2000" dirty="0"/>
          </a:p>
        </p:txBody>
      </p:sp>
      <p:sp>
        <p:nvSpPr>
          <p:cNvPr id="4" name="Content Placeholder 3">
            <a:extLst>
              <a:ext uri="{FF2B5EF4-FFF2-40B4-BE49-F238E27FC236}">
                <a16:creationId xmlns:a16="http://schemas.microsoft.com/office/drawing/2014/main" id="{52DB9829-6965-49E8-856F-41AA08D3834F}"/>
              </a:ext>
            </a:extLst>
          </p:cNvPr>
          <p:cNvSpPr>
            <a:spLocks noGrp="1"/>
          </p:cNvSpPr>
          <p:nvPr>
            <p:ph sz="quarter" idx="14"/>
          </p:nvPr>
        </p:nvSpPr>
        <p:spPr>
          <a:xfrm>
            <a:off x="8150874" y="1354929"/>
            <a:ext cx="3039641" cy="4148142"/>
          </a:xfrm>
        </p:spPr>
        <p:txBody>
          <a:bodyPr>
            <a:normAutofit/>
          </a:bodyPr>
          <a:lstStyle/>
          <a:p>
            <a:pPr marL="217170" indent="-217170" defTabSz="868680">
              <a:spcBef>
                <a:spcPts val="950"/>
              </a:spcBef>
            </a:pPr>
            <a:endParaRPr lang="en-NZ" sz="1900" kern="1200" dirty="0">
              <a:solidFill>
                <a:schemeClr val="tx1"/>
              </a:solidFill>
              <a:effectLst>
                <a:outerShdw blurRad="50800" dist="38100" dir="2700000" algn="tl" rotWithShape="0">
                  <a:srgbClr val="000000">
                    <a:alpha val="48000"/>
                  </a:srgbClr>
                </a:outerShdw>
              </a:effectLst>
              <a:latin typeface="+mn-lt"/>
              <a:ea typeface="+mn-ea"/>
              <a:cs typeface="+mn-cs"/>
            </a:endParaRPr>
          </a:p>
          <a:p>
            <a:pPr marL="217170" indent="-217170" defTabSz="868680">
              <a:spcBef>
                <a:spcPts val="950"/>
              </a:spcBef>
            </a:pPr>
            <a:endParaRPr lang="en-NZ" sz="1900" dirty="0">
              <a:solidFill>
                <a:schemeClr val="tx1"/>
              </a:solidFill>
              <a:effectLst>
                <a:outerShdw blurRad="50800" dist="38100" dir="2700000" algn="tl" rotWithShape="0">
                  <a:srgbClr val="000000">
                    <a:alpha val="48000"/>
                  </a:srgbClr>
                </a:outerShdw>
              </a:effectLst>
            </a:endParaRPr>
          </a:p>
          <a:p>
            <a:pPr marL="217170" indent="-217170" defTabSz="868680">
              <a:spcBef>
                <a:spcPts val="950"/>
              </a:spcBef>
            </a:pPr>
            <a:r>
              <a:rPr lang="en-NZ" sz="1900" kern="1200" dirty="0">
                <a:solidFill>
                  <a:schemeClr val="tx1"/>
                </a:solidFill>
                <a:effectLst>
                  <a:outerShdw blurRad="50800" dist="38100" dir="2700000" algn="tl" rotWithShape="0">
                    <a:srgbClr val="000000">
                      <a:alpha val="48000"/>
                    </a:srgbClr>
                  </a:outerShdw>
                </a:effectLst>
                <a:latin typeface="+mn-lt"/>
                <a:ea typeface="+mn-ea"/>
                <a:cs typeface="+mn-cs"/>
              </a:rPr>
              <a:t>2% Non Maori</a:t>
            </a:r>
            <a:endParaRPr lang="en-NZ" sz="2000" dirty="0"/>
          </a:p>
        </p:txBody>
      </p:sp>
    </p:spTree>
    <p:extLst>
      <p:ext uri="{BB962C8B-B14F-4D97-AF65-F5344CB8AC3E}">
        <p14:creationId xmlns:p14="http://schemas.microsoft.com/office/powerpoint/2010/main" val="1134366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4E213D-3FA7-4D59-80B5-015897DCA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1F0549-291C-4AE9-89D4-A9421AB6B0F3}"/>
              </a:ext>
            </a:extLst>
          </p:cNvPr>
          <p:cNvSpPr>
            <a:spLocks noGrp="1"/>
          </p:cNvSpPr>
          <p:nvPr>
            <p:ph type="title"/>
          </p:nvPr>
        </p:nvSpPr>
        <p:spPr>
          <a:xfrm>
            <a:off x="6096001" y="419450"/>
            <a:ext cx="4954142" cy="1317071"/>
          </a:xfrm>
        </p:spPr>
        <p:txBody>
          <a:bodyPr>
            <a:normAutofit/>
          </a:bodyPr>
          <a:lstStyle/>
          <a:p>
            <a:pPr marL="0" indent="0">
              <a:buNone/>
            </a:pPr>
            <a:r>
              <a:rPr lang="en-NZ" sz="2900" dirty="0">
                <a:ln w="9525">
                  <a:solidFill>
                    <a:schemeClr val="bg1"/>
                  </a:solidFill>
                  <a:prstDash val="solid"/>
                </a:ln>
                <a:solidFill>
                  <a:schemeClr val="tx1"/>
                </a:solidFill>
                <a:effectLst>
                  <a:outerShdw blurRad="12700" dist="38100" dir="2700000" algn="tl" rotWithShape="0">
                    <a:schemeClr val="bg1">
                      <a:lumMod val="50000"/>
                    </a:schemeClr>
                  </a:outerShdw>
                </a:effectLst>
              </a:rPr>
              <a:t>Osteoporosis and Fragility Fracture (FF)</a:t>
            </a:r>
          </a:p>
        </p:txBody>
      </p:sp>
      <p:sp>
        <p:nvSpPr>
          <p:cNvPr id="3" name="Content Placeholder 2">
            <a:extLst>
              <a:ext uri="{FF2B5EF4-FFF2-40B4-BE49-F238E27FC236}">
                <a16:creationId xmlns:a16="http://schemas.microsoft.com/office/drawing/2014/main" id="{1E7B3619-3956-40CB-9BEC-EEA9EA4F7A0C}"/>
              </a:ext>
            </a:extLst>
          </p:cNvPr>
          <p:cNvSpPr>
            <a:spLocks noGrp="1"/>
          </p:cNvSpPr>
          <p:nvPr>
            <p:ph sz="quarter" idx="13"/>
          </p:nvPr>
        </p:nvSpPr>
        <p:spPr>
          <a:xfrm>
            <a:off x="6435091" y="2096063"/>
            <a:ext cx="4832465" cy="4572365"/>
          </a:xfrm>
        </p:spPr>
        <p:txBody>
          <a:bodyPr>
            <a:normAutofit/>
          </a:bodyPr>
          <a:lstStyle/>
          <a:p>
            <a:pPr marL="45720" indent="0">
              <a:buNone/>
            </a:pPr>
            <a:r>
              <a:rPr lang="en-NZ" sz="1900" dirty="0">
                <a:solidFill>
                  <a:srgbClr val="FFFFFF"/>
                </a:solidFill>
              </a:rPr>
              <a:t>Osteoporosis is porous bones and results in fragility fractures.</a:t>
            </a:r>
          </a:p>
          <a:p>
            <a:pPr marL="0" indent="0">
              <a:buNone/>
            </a:pPr>
            <a:endParaRPr lang="en-NZ" sz="1900" dirty="0">
              <a:solidFill>
                <a:srgbClr val="FFFFFF"/>
              </a:solidFill>
            </a:endParaRPr>
          </a:p>
          <a:p>
            <a:pPr marL="0" indent="0">
              <a:buNone/>
            </a:pPr>
            <a:r>
              <a:rPr lang="en-NZ" sz="1900" dirty="0">
                <a:solidFill>
                  <a:srgbClr val="FFFFFF"/>
                </a:solidFill>
              </a:rPr>
              <a:t>Fragility fracture are fractures resulting from low trauma such as fall from a standing height</a:t>
            </a:r>
          </a:p>
          <a:p>
            <a:pPr marL="342900" indent="-342900"/>
            <a:r>
              <a:rPr lang="en-NZ" sz="1900" dirty="0">
                <a:solidFill>
                  <a:srgbClr val="FFFFFF"/>
                </a:solidFill>
              </a:rPr>
              <a:t>	Hip fractures are the most serious 	FF</a:t>
            </a:r>
          </a:p>
          <a:p>
            <a:pPr marL="0" indent="0">
              <a:buNone/>
            </a:pPr>
            <a:endParaRPr lang="en-NZ" sz="1900" dirty="0">
              <a:solidFill>
                <a:srgbClr val="FFFFFF"/>
              </a:solidFill>
            </a:endParaRPr>
          </a:p>
          <a:p>
            <a:pPr marL="45720" indent="0">
              <a:buNone/>
            </a:pPr>
            <a:r>
              <a:rPr lang="en-NZ" dirty="0">
                <a:solidFill>
                  <a:srgbClr val="FFFFFF"/>
                </a:solidFill>
              </a:rPr>
              <a:t>Secondary fracture prevention is crucial to reduce future FF</a:t>
            </a:r>
          </a:p>
          <a:p>
            <a:pPr marL="0" indent="0">
              <a:buNone/>
            </a:pPr>
            <a:endParaRPr lang="en-NZ" dirty="0">
              <a:solidFill>
                <a:srgbClr val="FFFFFF"/>
              </a:solidFill>
            </a:endParaRPr>
          </a:p>
        </p:txBody>
      </p:sp>
      <p:sp>
        <p:nvSpPr>
          <p:cNvPr id="12" name="Rectangle 11">
            <a:extLst>
              <a:ext uri="{FF2B5EF4-FFF2-40B4-BE49-F238E27FC236}">
                <a16:creationId xmlns:a16="http://schemas.microsoft.com/office/drawing/2014/main" id="{0D63BE23-20C0-4F37-860E-0892A4DE0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522922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9587F2E-F200-4418-9E3B-37D1C5048F96}"/>
              </a:ext>
            </a:extLst>
          </p:cNvPr>
          <p:cNvPicPr>
            <a:picLocks noChangeAspect="1"/>
          </p:cNvPicPr>
          <p:nvPr/>
        </p:nvPicPr>
        <p:blipFill>
          <a:blip r:embed="rId3"/>
          <a:stretch>
            <a:fillRect/>
          </a:stretch>
        </p:blipFill>
        <p:spPr>
          <a:xfrm>
            <a:off x="1141857" y="1648816"/>
            <a:ext cx="4450460" cy="3560368"/>
          </a:xfrm>
          <a:prstGeom prst="rect">
            <a:avLst/>
          </a:prstGeom>
        </p:spPr>
      </p:pic>
      <p:sp>
        <p:nvSpPr>
          <p:cNvPr id="14" name="Rectangle 13">
            <a:extLst>
              <a:ext uri="{FF2B5EF4-FFF2-40B4-BE49-F238E27FC236}">
                <a16:creationId xmlns:a16="http://schemas.microsoft.com/office/drawing/2014/main" id="{D49AB149-D0D3-42EA-8B4C-F39E213AE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5109182"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31144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DB5D993-7E28-4BA5-AA0F-21D72A45751B}"/>
              </a:ext>
            </a:extLst>
          </p:cNvPr>
          <p:cNvSpPr>
            <a:spLocks noGrp="1"/>
          </p:cNvSpPr>
          <p:nvPr>
            <p:ph type="subTitle" idx="1"/>
          </p:nvPr>
        </p:nvSpPr>
        <p:spPr>
          <a:xfrm>
            <a:off x="8030590" y="1687486"/>
            <a:ext cx="3300156" cy="3636818"/>
          </a:xfrm>
        </p:spPr>
        <p:txBody>
          <a:bodyPr anchor="ctr">
            <a:normAutofit fontScale="70000" lnSpcReduction="20000"/>
          </a:bodyPr>
          <a:lstStyle/>
          <a:p>
            <a:pPr algn="l"/>
            <a:r>
              <a:rPr lang="en-NZ" sz="2800" b="1" dirty="0"/>
              <a:t>No inequity </a:t>
            </a:r>
            <a:r>
              <a:rPr lang="en-NZ" sz="2800" dirty="0"/>
              <a:t>identified from FLS point of view. </a:t>
            </a:r>
          </a:p>
          <a:p>
            <a:pPr algn="l"/>
            <a:r>
              <a:rPr lang="en-NZ" sz="2800" b="1" dirty="0"/>
              <a:t>HOWEVER</a:t>
            </a:r>
          </a:p>
          <a:p>
            <a:pPr algn="l"/>
            <a:r>
              <a:rPr lang="en-NZ" sz="2800" dirty="0"/>
              <a:t>Underlying issues of patients </a:t>
            </a:r>
          </a:p>
          <a:p>
            <a:pPr marL="457200" indent="-457200" algn="l">
              <a:buFont typeface="Arial" panose="020B0604020202020204" pitchFamily="34" charset="0"/>
              <a:buChar char="•"/>
            </a:pPr>
            <a:r>
              <a:rPr lang="en-NZ" sz="2800" dirty="0"/>
              <a:t>Increased Co morbidities</a:t>
            </a:r>
          </a:p>
          <a:p>
            <a:pPr marL="457200" indent="-457200" algn="l">
              <a:buFont typeface="Arial" panose="020B0604020202020204" pitchFamily="34" charset="0"/>
              <a:buChar char="•"/>
            </a:pPr>
            <a:r>
              <a:rPr lang="en-NZ" sz="2800" dirty="0"/>
              <a:t>Contra-indications to treatment</a:t>
            </a:r>
          </a:p>
          <a:p>
            <a:pPr marL="457200" indent="-457200" algn="l">
              <a:buFont typeface="Arial" panose="020B0604020202020204" pitchFamily="34" charset="0"/>
              <a:buChar char="•"/>
            </a:pPr>
            <a:r>
              <a:rPr lang="en-NZ" sz="2800" dirty="0"/>
              <a:t>Renal impairment</a:t>
            </a:r>
          </a:p>
          <a:p>
            <a:pPr marL="457200" indent="-457200" algn="l">
              <a:buFont typeface="Arial" panose="020B0604020202020204" pitchFamily="34" charset="0"/>
              <a:buChar char="•"/>
            </a:pPr>
            <a:r>
              <a:rPr lang="en-NZ" sz="2800" b="1" dirty="0"/>
              <a:t>High mortality in Maori Pacific group</a:t>
            </a:r>
          </a:p>
        </p:txBody>
      </p:sp>
      <p:sp>
        <p:nvSpPr>
          <p:cNvPr id="2" name="Title 1">
            <a:extLst>
              <a:ext uri="{FF2B5EF4-FFF2-40B4-BE49-F238E27FC236}">
                <a16:creationId xmlns:a16="http://schemas.microsoft.com/office/drawing/2014/main" id="{68B0A1A7-F54B-4C1B-B8B6-0AC89E31BD23}"/>
              </a:ext>
            </a:extLst>
          </p:cNvPr>
          <p:cNvSpPr>
            <a:spLocks noGrp="1"/>
          </p:cNvSpPr>
          <p:nvPr>
            <p:ph type="ctrTitle"/>
          </p:nvPr>
        </p:nvSpPr>
        <p:spPr>
          <a:xfrm>
            <a:off x="1078828" y="1147157"/>
            <a:ext cx="3711285" cy="4012072"/>
          </a:xfrm>
        </p:spPr>
        <p:style>
          <a:lnRef idx="0">
            <a:schemeClr val="accent4"/>
          </a:lnRef>
          <a:fillRef idx="3">
            <a:schemeClr val="accent4"/>
          </a:fillRef>
          <a:effectRef idx="3">
            <a:schemeClr val="accent4"/>
          </a:effectRef>
          <a:fontRef idx="minor">
            <a:schemeClr val="lt1"/>
          </a:fontRef>
        </p:style>
        <p:txBody>
          <a:bodyPr anchor="ctr">
            <a:normAutofit/>
          </a:bodyPr>
          <a:lstStyle/>
          <a:p>
            <a:pPr algn="l"/>
            <a:r>
              <a:rPr lang="en-NZ" sz="3600" dirty="0"/>
              <a:t>Potential Inequity Identified</a:t>
            </a:r>
          </a:p>
        </p:txBody>
      </p:sp>
    </p:spTree>
    <p:extLst>
      <p:ext uri="{BB962C8B-B14F-4D97-AF65-F5344CB8AC3E}">
        <p14:creationId xmlns:p14="http://schemas.microsoft.com/office/powerpoint/2010/main" val="198962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A7F8CC-F0DD-46E5-A552-FA56B5891648}"/>
              </a:ext>
            </a:extLst>
          </p:cNvPr>
          <p:cNvSpPr>
            <a:spLocks noGrp="1"/>
          </p:cNvSpPr>
          <p:nvPr>
            <p:ph type="subTitle" idx="1"/>
          </p:nvPr>
        </p:nvSpPr>
        <p:spPr>
          <a:xfrm>
            <a:off x="7776051" y="1635618"/>
            <a:ext cx="3323968" cy="3453740"/>
          </a:xfrm>
        </p:spPr>
        <p:txBody>
          <a:bodyPr anchor="ctr">
            <a:normAutofit fontScale="92500" lnSpcReduction="10000"/>
          </a:bodyPr>
          <a:lstStyle/>
          <a:p>
            <a:pPr marL="342900" indent="-342900" algn="l">
              <a:buFont typeface="Wingdings" panose="05000000000000000000" pitchFamily="2" charset="2"/>
              <a:buChar char="q"/>
            </a:pPr>
            <a:r>
              <a:rPr lang="en-NZ" dirty="0"/>
              <a:t>Transportation</a:t>
            </a:r>
          </a:p>
          <a:p>
            <a:pPr marL="342900" indent="-342900" algn="l">
              <a:buFont typeface="Wingdings" panose="05000000000000000000" pitchFamily="2" charset="2"/>
              <a:buChar char="q"/>
            </a:pPr>
            <a:r>
              <a:rPr lang="en-NZ" dirty="0"/>
              <a:t>Family support</a:t>
            </a:r>
          </a:p>
          <a:p>
            <a:pPr marL="342900" indent="-342900" algn="l">
              <a:buFont typeface="Wingdings" panose="05000000000000000000" pitchFamily="2" charset="2"/>
              <a:buChar char="q"/>
            </a:pPr>
            <a:r>
              <a:rPr lang="en-NZ" dirty="0"/>
              <a:t>Parking</a:t>
            </a:r>
          </a:p>
          <a:p>
            <a:pPr marL="342900" indent="-342900" algn="l">
              <a:buFont typeface="Wingdings" panose="05000000000000000000" pitchFamily="2" charset="2"/>
              <a:buChar char="q"/>
            </a:pPr>
            <a:r>
              <a:rPr lang="en-NZ" sz="2600" dirty="0"/>
              <a:t>Mobility</a:t>
            </a:r>
          </a:p>
          <a:p>
            <a:pPr marL="342900" indent="-342900" algn="l">
              <a:buFont typeface="Wingdings" panose="05000000000000000000" pitchFamily="2" charset="2"/>
              <a:buChar char="q"/>
            </a:pPr>
            <a:r>
              <a:rPr lang="en-NZ" dirty="0"/>
              <a:t>Health Literacy</a:t>
            </a:r>
          </a:p>
          <a:p>
            <a:pPr marL="342900" indent="-342900" algn="l">
              <a:buFont typeface="Wingdings" panose="05000000000000000000" pitchFamily="2" charset="2"/>
              <a:buChar char="q"/>
            </a:pPr>
            <a:r>
              <a:rPr lang="en-NZ" dirty="0"/>
              <a:t>Language barrier (while booking for appointments)</a:t>
            </a:r>
          </a:p>
          <a:p>
            <a:pPr marL="342900" indent="-342900" algn="l">
              <a:buFont typeface="Wingdings" panose="05000000000000000000" pitchFamily="2" charset="2"/>
              <a:buChar char="q"/>
            </a:pPr>
            <a:r>
              <a:rPr lang="en-NZ" dirty="0"/>
              <a:t>Funding (Denosumab)</a:t>
            </a:r>
          </a:p>
          <a:p>
            <a:pPr algn="l"/>
            <a:endParaRPr lang="en-NZ" dirty="0"/>
          </a:p>
        </p:txBody>
      </p:sp>
      <p:sp>
        <p:nvSpPr>
          <p:cNvPr id="2" name="Title 1">
            <a:extLst>
              <a:ext uri="{FF2B5EF4-FFF2-40B4-BE49-F238E27FC236}">
                <a16:creationId xmlns:a16="http://schemas.microsoft.com/office/drawing/2014/main" id="{977614FC-2B9A-44D3-BCFC-9A40CC03FBAB}"/>
              </a:ext>
            </a:extLst>
          </p:cNvPr>
          <p:cNvSpPr>
            <a:spLocks noGrp="1"/>
          </p:cNvSpPr>
          <p:nvPr>
            <p:ph type="ctrTitle"/>
          </p:nvPr>
        </p:nvSpPr>
        <p:spPr>
          <a:xfrm>
            <a:off x="1010025" y="1383527"/>
            <a:ext cx="5085976" cy="4175166"/>
          </a:xfrm>
        </p:spPr>
        <p:style>
          <a:lnRef idx="0">
            <a:schemeClr val="accent4"/>
          </a:lnRef>
          <a:fillRef idx="3">
            <a:schemeClr val="accent4"/>
          </a:fillRef>
          <a:effectRef idx="3">
            <a:schemeClr val="accent4"/>
          </a:effectRef>
          <a:fontRef idx="minor">
            <a:schemeClr val="lt1"/>
          </a:fontRef>
        </p:style>
        <p:txBody>
          <a:bodyPr anchor="ctr">
            <a:normAutofit/>
          </a:bodyPr>
          <a:lstStyle/>
          <a:p>
            <a:pPr algn="r"/>
            <a:r>
              <a:rPr lang="en-NZ" sz="4000" dirty="0"/>
              <a:t>Access Barriers for DXA scans and treatment</a:t>
            </a:r>
          </a:p>
        </p:txBody>
      </p:sp>
    </p:spTree>
    <p:extLst>
      <p:ext uri="{BB962C8B-B14F-4D97-AF65-F5344CB8AC3E}">
        <p14:creationId xmlns:p14="http://schemas.microsoft.com/office/powerpoint/2010/main" val="1015312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1431DF1-CEAD-4D68-B5DE-5B9BE6D102B3}"/>
              </a:ext>
            </a:extLst>
          </p:cNvPr>
          <p:cNvSpPr>
            <a:spLocks noGrp="1"/>
          </p:cNvSpPr>
          <p:nvPr>
            <p:ph type="subTitle" idx="1"/>
          </p:nvPr>
        </p:nvSpPr>
        <p:spPr>
          <a:xfrm>
            <a:off x="7986955" y="2573422"/>
            <a:ext cx="3113064" cy="1795378"/>
          </a:xfrm>
        </p:spPr>
        <p:txBody>
          <a:bodyPr anchor="ctr">
            <a:normAutofit fontScale="77500" lnSpcReduction="20000"/>
          </a:bodyPr>
          <a:lstStyle/>
          <a:p>
            <a:pPr marL="342900" indent="-342900" algn="l">
              <a:buFont typeface="Arial" panose="020B0604020202020204" pitchFamily="34" charset="0"/>
              <a:buChar char="•"/>
            </a:pPr>
            <a:r>
              <a:rPr lang="en-NZ" dirty="0"/>
              <a:t>Income – impacting on affordability</a:t>
            </a:r>
          </a:p>
          <a:p>
            <a:pPr marL="342900" indent="-342900" algn="l">
              <a:buFont typeface="Arial" panose="020B0604020202020204" pitchFamily="34" charset="0"/>
              <a:buChar char="•"/>
            </a:pPr>
            <a:r>
              <a:rPr lang="en-NZ" dirty="0"/>
              <a:t>Health literacy</a:t>
            </a:r>
          </a:p>
          <a:p>
            <a:pPr marL="342900" indent="-342900" algn="l">
              <a:buFont typeface="Arial" panose="020B0604020202020204" pitchFamily="34" charset="0"/>
              <a:buChar char="•"/>
            </a:pPr>
            <a:r>
              <a:rPr lang="en-NZ" dirty="0"/>
              <a:t>Covid 19</a:t>
            </a:r>
          </a:p>
          <a:p>
            <a:pPr marL="342900" indent="-342900" algn="l">
              <a:buFont typeface="Arial" panose="020B0604020202020204" pitchFamily="34" charset="0"/>
              <a:buChar char="•"/>
            </a:pPr>
            <a:r>
              <a:rPr lang="en-NZ" dirty="0"/>
              <a:t>Support</a:t>
            </a:r>
          </a:p>
          <a:p>
            <a:pPr marL="342900" indent="-342900" algn="l">
              <a:buFont typeface="Arial" panose="020B0604020202020204" pitchFamily="34" charset="0"/>
              <a:buChar char="•"/>
            </a:pPr>
            <a:r>
              <a:rPr lang="en-NZ" dirty="0"/>
              <a:t>Other comorbidities</a:t>
            </a:r>
          </a:p>
        </p:txBody>
      </p:sp>
      <p:sp>
        <p:nvSpPr>
          <p:cNvPr id="2" name="Title 1">
            <a:extLst>
              <a:ext uri="{FF2B5EF4-FFF2-40B4-BE49-F238E27FC236}">
                <a16:creationId xmlns:a16="http://schemas.microsoft.com/office/drawing/2014/main" id="{78546AF1-45AE-4BCB-BC14-E5DC8033049E}"/>
              </a:ext>
            </a:extLst>
          </p:cNvPr>
          <p:cNvSpPr>
            <a:spLocks noGrp="1"/>
          </p:cNvSpPr>
          <p:nvPr>
            <p:ph type="ctrTitle"/>
          </p:nvPr>
        </p:nvSpPr>
        <p:spPr>
          <a:xfrm>
            <a:off x="914399" y="1383527"/>
            <a:ext cx="6130345" cy="4253875"/>
          </a:xfrm>
        </p:spPr>
        <p:style>
          <a:lnRef idx="0">
            <a:schemeClr val="dk1"/>
          </a:lnRef>
          <a:fillRef idx="1003">
            <a:schemeClr val="dk2"/>
          </a:fillRef>
          <a:effectRef idx="3">
            <a:schemeClr val="dk1"/>
          </a:effectRef>
          <a:fontRef idx="minor">
            <a:schemeClr val="lt1"/>
          </a:fontRef>
        </p:style>
        <p:txBody>
          <a:bodyPr anchor="ctr">
            <a:normAutofit/>
          </a:bodyPr>
          <a:lstStyle/>
          <a:p>
            <a:pPr marL="182880" indent="0" algn="r">
              <a:buNone/>
            </a:pPr>
            <a:r>
              <a:rPr lang="en-NZ" sz="2400" dirty="0"/>
              <a:t>Some impacts of Social Determinants, burden of illness, treatment and capacity issues on accessing appropriate care </a:t>
            </a:r>
          </a:p>
        </p:txBody>
      </p:sp>
    </p:spTree>
    <p:extLst>
      <p:ext uri="{BB962C8B-B14F-4D97-AF65-F5344CB8AC3E}">
        <p14:creationId xmlns:p14="http://schemas.microsoft.com/office/powerpoint/2010/main" val="524441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6FE87E-517F-4AB2-AC62-1EA09D3B639A}"/>
              </a:ext>
            </a:extLst>
          </p:cNvPr>
          <p:cNvSpPr>
            <a:spLocks noGrp="1"/>
          </p:cNvSpPr>
          <p:nvPr>
            <p:ph type="subTitle" idx="1"/>
          </p:nvPr>
        </p:nvSpPr>
        <p:spPr>
          <a:xfrm>
            <a:off x="987688" y="1553518"/>
            <a:ext cx="9910295" cy="1281733"/>
          </a:xfrm>
        </p:spPr>
        <p:txBody>
          <a:bodyPr anchor="b">
            <a:normAutofit/>
          </a:bodyPr>
          <a:lstStyle/>
          <a:p>
            <a:pPr algn="l"/>
            <a:r>
              <a:rPr lang="en-NZ" sz="6000" b="1" dirty="0"/>
              <a:t>Areas to improve</a:t>
            </a:r>
          </a:p>
        </p:txBody>
      </p:sp>
      <p:sp>
        <p:nvSpPr>
          <p:cNvPr id="2" name="Title 1">
            <a:extLst>
              <a:ext uri="{FF2B5EF4-FFF2-40B4-BE49-F238E27FC236}">
                <a16:creationId xmlns:a16="http://schemas.microsoft.com/office/drawing/2014/main" id="{D450C025-BA79-4CB6-9EDE-88DB0E3CB8B0}"/>
              </a:ext>
            </a:extLst>
          </p:cNvPr>
          <p:cNvSpPr>
            <a:spLocks noGrp="1"/>
          </p:cNvSpPr>
          <p:nvPr>
            <p:ph type="ctrTitle"/>
          </p:nvPr>
        </p:nvSpPr>
        <p:spPr>
          <a:xfrm>
            <a:off x="987689" y="3071183"/>
            <a:ext cx="9910296" cy="3475921"/>
          </a:xfrm>
        </p:spPr>
        <p:txBody>
          <a:bodyPr anchor="t">
            <a:normAutofit/>
          </a:bodyPr>
          <a:lstStyle/>
          <a:p>
            <a:pPr algn="l"/>
            <a:r>
              <a:rPr lang="en-NZ" sz="1400" b="0" dirty="0"/>
              <a:t>Simply providing the information is not sufficient.</a:t>
            </a:r>
            <a:br>
              <a:rPr lang="en-NZ" sz="1400" b="0" dirty="0"/>
            </a:br>
            <a:br>
              <a:rPr lang="en-NZ" sz="1400" b="0" dirty="0"/>
            </a:br>
            <a:r>
              <a:rPr lang="en-NZ" sz="1400" b="0" dirty="0"/>
              <a:t>Create Conversation that is PCCC, culturally safe, PSDM and MDM</a:t>
            </a:r>
            <a:br>
              <a:rPr lang="en-NZ" sz="1400" b="0" dirty="0"/>
            </a:br>
            <a:br>
              <a:rPr lang="en-NZ" sz="1400" b="0" dirty="0"/>
            </a:br>
            <a:r>
              <a:rPr lang="en-NZ" sz="1400" b="0" dirty="0"/>
              <a:t>Collaborate care with patients and Whanau. Tailored/Personalised to individual</a:t>
            </a:r>
            <a:br>
              <a:rPr lang="en-NZ" sz="1400" b="0" dirty="0"/>
            </a:br>
            <a:br>
              <a:rPr lang="en-NZ" sz="1400" b="0" dirty="0"/>
            </a:br>
            <a:r>
              <a:rPr lang="en-NZ" sz="1400" b="0" dirty="0"/>
              <a:t>Understand and address patient workload (burden of illness, treatment and life) and capacity</a:t>
            </a:r>
            <a:br>
              <a:rPr lang="en-NZ" sz="1400" b="0" dirty="0"/>
            </a:br>
            <a:br>
              <a:rPr lang="en-NZ" sz="1400" b="0" dirty="0"/>
            </a:br>
            <a:r>
              <a:rPr lang="en-NZ" sz="1400" b="0" dirty="0"/>
              <a:t> Reduce Waitlist</a:t>
            </a:r>
            <a:br>
              <a:rPr lang="en-NZ" sz="1400" b="0" dirty="0"/>
            </a:br>
            <a:br>
              <a:rPr lang="en-NZ" sz="1400" b="0" dirty="0"/>
            </a:br>
            <a:r>
              <a:rPr lang="en-NZ" sz="1400" b="0" dirty="0"/>
              <a:t>Community GP services require more education to be able to identify and intervene.</a:t>
            </a:r>
            <a:br>
              <a:rPr lang="en-NZ" sz="1400" b="0" dirty="0"/>
            </a:br>
            <a:br>
              <a:rPr lang="en-NZ" sz="1400" b="0" dirty="0"/>
            </a:br>
            <a:r>
              <a:rPr lang="en-NZ" sz="1400" b="0" dirty="0"/>
              <a:t>Accurate data entry into the registry</a:t>
            </a:r>
            <a:br>
              <a:rPr lang="en-NZ" sz="1400" dirty="0"/>
            </a:br>
            <a:endParaRPr lang="en-NZ" sz="1400" dirty="0"/>
          </a:p>
        </p:txBody>
      </p:sp>
    </p:spTree>
    <p:extLst>
      <p:ext uri="{BB962C8B-B14F-4D97-AF65-F5344CB8AC3E}">
        <p14:creationId xmlns:p14="http://schemas.microsoft.com/office/powerpoint/2010/main" val="612371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119FC45-50A1-46F4-AAEF-E542621A53A7}"/>
              </a:ext>
            </a:extLst>
          </p:cNvPr>
          <p:cNvSpPr>
            <a:spLocks noGrp="1"/>
          </p:cNvSpPr>
          <p:nvPr>
            <p:ph type="subTitle" idx="1"/>
          </p:nvPr>
        </p:nvSpPr>
        <p:spPr>
          <a:xfrm>
            <a:off x="1923115" y="2207312"/>
            <a:ext cx="9567135" cy="2203704"/>
          </a:xfrm>
        </p:spPr>
        <p:txBody>
          <a:bodyPr>
            <a:normAutofit/>
          </a:bodyPr>
          <a:lstStyle/>
          <a:p>
            <a:r>
              <a:rPr lang="en-US" sz="1400" dirty="0" err="1">
                <a:latin typeface="Times New Roman" panose="02020603050405020304" pitchFamily="18" charset="0"/>
                <a:cs typeface="Times New Roman" panose="02020603050405020304" pitchFamily="18" charset="0"/>
              </a:rPr>
              <a:t>Compston</a:t>
            </a:r>
            <a:r>
              <a:rPr lang="en-US" sz="1400" dirty="0">
                <a:latin typeface="Times New Roman" panose="02020603050405020304" pitchFamily="18" charset="0"/>
                <a:cs typeface="Times New Roman" panose="02020603050405020304" pitchFamily="18" charset="0"/>
              </a:rPr>
              <a:t>, J. (2004). Osteoporosis. In D. A. </a:t>
            </a:r>
            <a:r>
              <a:rPr lang="en-US" sz="1400" dirty="0" err="1">
                <a:latin typeface="Times New Roman" panose="02020603050405020304" pitchFamily="18" charset="0"/>
                <a:cs typeface="Times New Roman" panose="02020603050405020304" pitchFamily="18" charset="0"/>
              </a:rPr>
              <a:t>Warrell</a:t>
            </a:r>
            <a:r>
              <a:rPr lang="en-US" sz="1400" dirty="0">
                <a:latin typeface="Times New Roman" panose="02020603050405020304" pitchFamily="18" charset="0"/>
                <a:cs typeface="Times New Roman" panose="02020603050405020304" pitchFamily="18" charset="0"/>
              </a:rPr>
              <a:t>, E. J. Benz, T. M. Cox &amp; J. D. Firth (Eds.), Oxford Textbook of Medicine (4th 	Edition ed., Vol. 3).</a:t>
            </a:r>
          </a:p>
          <a:p>
            <a:r>
              <a:rPr lang="en-NZ" sz="1400" dirty="0">
                <a:solidFill>
                  <a:schemeClr val="tx1"/>
                </a:solidFill>
                <a:latin typeface="Times New Roman" panose="02020603050405020304" pitchFamily="18" charset="0"/>
                <a:cs typeface="Times New Roman" panose="02020603050405020304" pitchFamily="18" charset="0"/>
              </a:rPr>
              <a:t>Brown, P., McNeill, R., Radwan, E., &amp; </a:t>
            </a:r>
            <a:r>
              <a:rPr lang="en-NZ" sz="1400" dirty="0" err="1">
                <a:solidFill>
                  <a:schemeClr val="tx1"/>
                </a:solidFill>
                <a:latin typeface="Times New Roman" panose="02020603050405020304" pitchFamily="18" charset="0"/>
                <a:cs typeface="Times New Roman" panose="02020603050405020304" pitchFamily="18" charset="0"/>
              </a:rPr>
              <a:t>Willingale</a:t>
            </a:r>
            <a:r>
              <a:rPr lang="en-NZ" sz="1400" dirty="0">
                <a:solidFill>
                  <a:schemeClr val="tx1"/>
                </a:solidFill>
                <a:latin typeface="Times New Roman" panose="02020603050405020304" pitchFamily="18" charset="0"/>
                <a:cs typeface="Times New Roman" panose="02020603050405020304" pitchFamily="18" charset="0"/>
              </a:rPr>
              <a:t>, J. (2007). The burden of osteoporosis in New Zealand 2007-2020. Centre for 	Health Services Research and Policy.</a:t>
            </a:r>
          </a:p>
          <a:p>
            <a:r>
              <a:rPr lang="en-NZ" sz="1400" dirty="0" err="1">
                <a:solidFill>
                  <a:schemeClr val="tx1"/>
                </a:solidFill>
                <a:latin typeface="Times New Roman" panose="02020603050405020304" pitchFamily="18" charset="0"/>
                <a:cs typeface="Times New Roman" panose="02020603050405020304" pitchFamily="18" charset="0"/>
              </a:rPr>
              <a:t>Te</a:t>
            </a:r>
            <a:r>
              <a:rPr lang="en-NZ" sz="1400" dirty="0">
                <a:solidFill>
                  <a:schemeClr val="tx1"/>
                </a:solidFill>
                <a:latin typeface="Times New Roman" panose="02020603050405020304" pitchFamily="18" charset="0"/>
                <a:cs typeface="Times New Roman" panose="02020603050405020304" pitchFamily="18" charset="0"/>
              </a:rPr>
              <a:t> </a:t>
            </a:r>
            <a:r>
              <a:rPr lang="en-NZ" sz="1400" dirty="0" err="1">
                <a:solidFill>
                  <a:schemeClr val="tx1"/>
                </a:solidFill>
                <a:latin typeface="Times New Roman" panose="02020603050405020304" pitchFamily="18" charset="0"/>
                <a:cs typeface="Times New Roman" panose="02020603050405020304" pitchFamily="18" charset="0"/>
              </a:rPr>
              <a:t>Whatu</a:t>
            </a:r>
            <a:r>
              <a:rPr lang="en-NZ" sz="1400" dirty="0">
                <a:solidFill>
                  <a:schemeClr val="tx1"/>
                </a:solidFill>
                <a:latin typeface="Times New Roman" panose="02020603050405020304" pitchFamily="18" charset="0"/>
                <a:cs typeface="Times New Roman" panose="02020603050405020304" pitchFamily="18" charset="0"/>
              </a:rPr>
              <a:t> </a:t>
            </a:r>
            <a:r>
              <a:rPr lang="en-NZ" sz="1400" dirty="0" err="1">
                <a:solidFill>
                  <a:schemeClr val="tx1"/>
                </a:solidFill>
                <a:latin typeface="Times New Roman" panose="02020603050405020304" pitchFamily="18" charset="0"/>
                <a:cs typeface="Times New Roman" panose="02020603050405020304" pitchFamily="18" charset="0"/>
              </a:rPr>
              <a:t>ora</a:t>
            </a:r>
            <a:r>
              <a:rPr lang="en-NZ" sz="1400" dirty="0">
                <a:solidFill>
                  <a:schemeClr val="tx1"/>
                </a:solidFill>
                <a:latin typeface="Times New Roman" panose="02020603050405020304" pitchFamily="18" charset="0"/>
                <a:cs typeface="Times New Roman" panose="02020603050405020304" pitchFamily="18" charset="0"/>
              </a:rPr>
              <a:t>. (2023). A fair system priorities equity. Retrieved 1/5/2023. </a:t>
            </a:r>
            <a:r>
              <a:rPr lang="en-US" sz="1100" dirty="0">
                <a:hlinkClick r:id="rId3"/>
              </a:rPr>
              <a:t>Health Equity (hanz.health.nz)</a:t>
            </a:r>
            <a:endParaRPr lang="en-NZ" sz="1400" dirty="0">
              <a:solidFill>
                <a:schemeClr val="tx1"/>
              </a:solidFill>
              <a:latin typeface="Times New Roman" panose="02020603050405020304" pitchFamily="18" charset="0"/>
              <a:cs typeface="Times New Roman" panose="02020603050405020304" pitchFamily="18" charset="0"/>
            </a:endParaRPr>
          </a:p>
          <a:p>
            <a:r>
              <a:rPr lang="en-NZ" sz="1400" dirty="0">
                <a:solidFill>
                  <a:schemeClr val="tx1"/>
                </a:solidFill>
                <a:latin typeface="Times New Roman" panose="02020603050405020304" pitchFamily="18" charset="0"/>
                <a:cs typeface="Times New Roman" panose="02020603050405020304" pitchFamily="18" charset="0"/>
              </a:rPr>
              <a:t>Xu, D. (2023). Senior IT analyst, CMDHB.</a:t>
            </a:r>
          </a:p>
          <a:p>
            <a:r>
              <a:rPr lang="en-US" sz="1400" dirty="0">
                <a:solidFill>
                  <a:schemeClr val="tx1"/>
                </a:solidFill>
                <a:latin typeface="Times New Roman" panose="02020603050405020304" pitchFamily="18" charset="0"/>
                <a:cs typeface="Times New Roman" panose="02020603050405020304" pitchFamily="18" charset="0"/>
              </a:rPr>
              <a:t>Chan, W.C. (2023) Population Health Strategy &amp; Investments team. </a:t>
            </a:r>
            <a:r>
              <a:rPr lang="en-US" sz="1200" dirty="0">
                <a:solidFill>
                  <a:schemeClr val="tx1"/>
                </a:solidFill>
                <a:latin typeface="Times New Roman" panose="02020603050405020304" pitchFamily="18" charset="0"/>
                <a:cs typeface="Times New Roman" panose="02020603050405020304" pitchFamily="18" charset="0"/>
              </a:rPr>
              <a:t>CMDHB</a:t>
            </a:r>
            <a:endParaRPr lang="en-NZ" sz="1200" dirty="0">
              <a:solidFill>
                <a:schemeClr val="tx1"/>
              </a:solidFill>
              <a:latin typeface="Times New Roman" panose="02020603050405020304" pitchFamily="18" charset="0"/>
              <a:cs typeface="Times New Roman" panose="02020603050405020304" pitchFamily="18" charset="0"/>
            </a:endParaRPr>
          </a:p>
          <a:p>
            <a:endParaRPr lang="en-NZ" sz="2400" dirty="0">
              <a:solidFill>
                <a:schemeClr val="tx1"/>
              </a:solidFill>
            </a:endParaRPr>
          </a:p>
          <a:p>
            <a:endParaRPr lang="en-NZ" sz="2400" dirty="0">
              <a:solidFill>
                <a:schemeClr val="tx1"/>
              </a:solidFill>
            </a:endParaRPr>
          </a:p>
          <a:p>
            <a:endParaRPr lang="en-NZ" sz="2400" dirty="0">
              <a:solidFill>
                <a:schemeClr val="tx1"/>
              </a:solidFill>
            </a:endParaRPr>
          </a:p>
          <a:p>
            <a:endParaRPr lang="en-NZ" dirty="0"/>
          </a:p>
        </p:txBody>
      </p:sp>
      <p:sp>
        <p:nvSpPr>
          <p:cNvPr id="3" name="Title 2">
            <a:extLst>
              <a:ext uri="{FF2B5EF4-FFF2-40B4-BE49-F238E27FC236}">
                <a16:creationId xmlns:a16="http://schemas.microsoft.com/office/drawing/2014/main" id="{17C263B5-3C98-49C7-82F1-1E9E01452D63}"/>
              </a:ext>
            </a:extLst>
          </p:cNvPr>
          <p:cNvSpPr>
            <a:spLocks noGrp="1"/>
          </p:cNvSpPr>
          <p:nvPr>
            <p:ph type="ctrTitle"/>
          </p:nvPr>
        </p:nvSpPr>
        <p:spPr>
          <a:xfrm>
            <a:off x="1132053" y="951153"/>
            <a:ext cx="9567135" cy="882120"/>
          </a:xfrm>
        </p:spPr>
        <p:txBody>
          <a:bodyPr/>
          <a:lstStyle/>
          <a:p>
            <a:pPr marL="182880" indent="0" algn="ctr">
              <a:buNone/>
            </a:pPr>
            <a:r>
              <a:rPr lang="en-NZ" dirty="0"/>
              <a:t>References</a:t>
            </a:r>
          </a:p>
        </p:txBody>
      </p:sp>
    </p:spTree>
    <p:extLst>
      <p:ext uri="{BB962C8B-B14F-4D97-AF65-F5344CB8AC3E}">
        <p14:creationId xmlns:p14="http://schemas.microsoft.com/office/powerpoint/2010/main" val="3482491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852F-6E32-44FE-B4F6-A5A98D31AD1C}"/>
              </a:ext>
            </a:extLst>
          </p:cNvPr>
          <p:cNvSpPr>
            <a:spLocks noGrp="1"/>
          </p:cNvSpPr>
          <p:nvPr>
            <p:ph type="title"/>
          </p:nvPr>
        </p:nvSpPr>
        <p:spPr/>
        <p:txBody>
          <a:bodyPr/>
          <a:lstStyle/>
          <a:p>
            <a:pPr marL="0" indent="0">
              <a:buNone/>
            </a:pPr>
            <a:r>
              <a:rPr lang="en-NZ" dirty="0"/>
              <a:t>Thank You to everyone who has contributed to this audit</a:t>
            </a:r>
            <a:br>
              <a:rPr lang="en-NZ" dirty="0"/>
            </a:br>
            <a:endParaRPr lang="en-NZ" dirty="0"/>
          </a:p>
        </p:txBody>
      </p:sp>
      <p:sp>
        <p:nvSpPr>
          <p:cNvPr id="3" name="Text Placeholder 2">
            <a:extLst>
              <a:ext uri="{FF2B5EF4-FFF2-40B4-BE49-F238E27FC236}">
                <a16:creationId xmlns:a16="http://schemas.microsoft.com/office/drawing/2014/main" id="{EE289968-F6C4-42ED-8218-4832F9C03CA9}"/>
              </a:ext>
            </a:extLst>
          </p:cNvPr>
          <p:cNvSpPr>
            <a:spLocks noGrp="1"/>
          </p:cNvSpPr>
          <p:nvPr>
            <p:ph type="body" idx="1"/>
          </p:nvPr>
        </p:nvSpPr>
        <p:spPr>
          <a:xfrm>
            <a:off x="2696584" y="4351663"/>
            <a:ext cx="7960659" cy="2005070"/>
          </a:xfrm>
        </p:spPr>
        <p:txBody>
          <a:bodyPr>
            <a:normAutofit fontScale="92500" lnSpcReduction="20000"/>
          </a:bodyPr>
          <a:lstStyle/>
          <a:p>
            <a:pPr marL="342900" indent="-342900" algn="l">
              <a:buFont typeface="Arial" panose="020B0604020202020204" pitchFamily="34" charset="0"/>
              <a:buChar char="•"/>
            </a:pPr>
            <a:r>
              <a:rPr lang="en-NZ" dirty="0"/>
              <a:t>CMH FLS team</a:t>
            </a:r>
          </a:p>
          <a:p>
            <a:pPr marL="342900" indent="-342900" algn="l">
              <a:buFont typeface="Arial" panose="020B0604020202020204" pitchFamily="34" charset="0"/>
              <a:buChar char="•"/>
            </a:pPr>
            <a:r>
              <a:rPr lang="en-NZ" dirty="0"/>
              <a:t>Dr Sunita Paul for her expert advice and guidance</a:t>
            </a:r>
          </a:p>
          <a:p>
            <a:pPr marL="342900" indent="-342900" algn="l">
              <a:buFont typeface="Arial" panose="020B0604020202020204" pitchFamily="34" charset="0"/>
              <a:buChar char="•"/>
            </a:pPr>
            <a:r>
              <a:rPr lang="en-NZ" dirty="0"/>
              <a:t>Sumitha our manager</a:t>
            </a:r>
          </a:p>
          <a:p>
            <a:pPr marL="342900" indent="-342900" algn="l">
              <a:buFont typeface="Arial" panose="020B0604020202020204" pitchFamily="34" charset="0"/>
              <a:buChar char="•"/>
            </a:pPr>
            <a:r>
              <a:rPr lang="en-NZ" dirty="0"/>
              <a:t>ACC and Osteoporosis NZ for your support</a:t>
            </a:r>
          </a:p>
          <a:p>
            <a:pPr marL="342900" indent="-342900" algn="l">
              <a:buFont typeface="Arial" panose="020B0604020202020204" pitchFamily="34" charset="0"/>
              <a:buChar char="•"/>
            </a:pPr>
            <a:r>
              <a:rPr lang="en-NZ" dirty="0"/>
              <a:t>Nicola and Stewart from the ANZFFR </a:t>
            </a:r>
          </a:p>
          <a:p>
            <a:pPr marL="342900" indent="-342900" algn="l">
              <a:buFont typeface="Arial" panose="020B0604020202020204" pitchFamily="34" charset="0"/>
              <a:buChar char="•"/>
            </a:pPr>
            <a:r>
              <a:rPr lang="en-NZ" dirty="0"/>
              <a:t>FFNNZ </a:t>
            </a:r>
          </a:p>
        </p:txBody>
      </p:sp>
    </p:spTree>
    <p:extLst>
      <p:ext uri="{BB962C8B-B14F-4D97-AF65-F5344CB8AC3E}">
        <p14:creationId xmlns:p14="http://schemas.microsoft.com/office/powerpoint/2010/main" val="97175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D987C-89D9-4711-BD52-9C64AC25A8E1}"/>
              </a:ext>
            </a:extLst>
          </p:cNvPr>
          <p:cNvSpPr>
            <a:spLocks noGrp="1"/>
          </p:cNvSpPr>
          <p:nvPr>
            <p:ph type="title"/>
          </p:nvPr>
        </p:nvSpPr>
        <p:spPr>
          <a:xfrm>
            <a:off x="1040426" y="269952"/>
            <a:ext cx="8683348" cy="1143000"/>
          </a:xfrm>
        </p:spPr>
        <p:txBody>
          <a:bodyPr/>
          <a:lstStyle/>
          <a:p>
            <a:pPr algn="ctr"/>
            <a:r>
              <a:rPr lang="en-NZ" dirty="0"/>
              <a:t>ANZ Fragility Fracture Registry (ANZFFR)</a:t>
            </a:r>
          </a:p>
        </p:txBody>
      </p:sp>
      <p:sp>
        <p:nvSpPr>
          <p:cNvPr id="3" name="Content Placeholder 2">
            <a:extLst>
              <a:ext uri="{FF2B5EF4-FFF2-40B4-BE49-F238E27FC236}">
                <a16:creationId xmlns:a16="http://schemas.microsoft.com/office/drawing/2014/main" id="{A4C5EEE4-983E-4B68-9975-A93751AFF2C1}"/>
              </a:ext>
            </a:extLst>
          </p:cNvPr>
          <p:cNvSpPr>
            <a:spLocks noGrp="1"/>
          </p:cNvSpPr>
          <p:nvPr>
            <p:ph sz="quarter" idx="13"/>
          </p:nvPr>
        </p:nvSpPr>
        <p:spPr>
          <a:xfrm>
            <a:off x="1423332" y="2124093"/>
            <a:ext cx="8534400" cy="3474720"/>
          </a:xfrm>
        </p:spPr>
        <p:style>
          <a:lnRef idx="2">
            <a:schemeClr val="dk1"/>
          </a:lnRef>
          <a:fillRef idx="1">
            <a:schemeClr val="lt1"/>
          </a:fillRef>
          <a:effectRef idx="0">
            <a:schemeClr val="dk1"/>
          </a:effectRef>
          <a:fontRef idx="minor">
            <a:schemeClr val="dk1"/>
          </a:fontRef>
        </p:style>
        <p:txBody>
          <a:bodyPr/>
          <a:lstStyle/>
          <a:p>
            <a:r>
              <a:rPr lang="en-NZ" dirty="0"/>
              <a:t>ANZFFR:	Joint venture between Australia and New Zealand</a:t>
            </a:r>
          </a:p>
          <a:p>
            <a:pPr marL="0" indent="0">
              <a:buNone/>
            </a:pPr>
            <a:r>
              <a:rPr lang="en-NZ" dirty="0"/>
              <a:t>		Live in April 2022 in New Zealand</a:t>
            </a:r>
          </a:p>
          <a:p>
            <a:r>
              <a:rPr lang="en-NZ" dirty="0"/>
              <a:t>Aims:	Identify, Investigate, Inform, Intervene, 				Integrate and Quality of FLS 	performance</a:t>
            </a:r>
          </a:p>
          <a:p>
            <a:r>
              <a:rPr lang="en-NZ" dirty="0"/>
              <a:t>CMH:	Started entry into the registry in May 2022</a:t>
            </a:r>
          </a:p>
          <a:p>
            <a:r>
              <a:rPr lang="en-NZ" dirty="0"/>
              <a:t>Total	:</a:t>
            </a:r>
            <a:r>
              <a:rPr lang="en-NZ"/>
              <a:t>	1200 </a:t>
            </a:r>
            <a:r>
              <a:rPr lang="en-NZ" dirty="0"/>
              <a:t>patients from May 2022 to current</a:t>
            </a:r>
          </a:p>
          <a:p>
            <a:pPr marL="0" indent="0">
              <a:buNone/>
            </a:pPr>
            <a:endParaRPr lang="en-NZ" dirty="0"/>
          </a:p>
        </p:txBody>
      </p:sp>
    </p:spTree>
    <p:extLst>
      <p:ext uri="{BB962C8B-B14F-4D97-AF65-F5344CB8AC3E}">
        <p14:creationId xmlns:p14="http://schemas.microsoft.com/office/powerpoint/2010/main" val="1765681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614B3CA-90F3-4EDF-BC5F-C8B35F4CD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C2FF9B03-FC17-49CA-948C-7FB07F9B6E5C}"/>
              </a:ext>
            </a:extLst>
          </p:cNvPr>
          <p:cNvSpPr>
            <a:spLocks noGrp="1"/>
          </p:cNvSpPr>
          <p:nvPr>
            <p:ph type="title"/>
          </p:nvPr>
        </p:nvSpPr>
        <p:spPr>
          <a:xfrm>
            <a:off x="3716323" y="335446"/>
            <a:ext cx="4563611" cy="987993"/>
          </a:xfrm>
        </p:spPr>
        <p:style>
          <a:lnRef idx="1">
            <a:schemeClr val="accent3"/>
          </a:lnRef>
          <a:fillRef idx="1002">
            <a:schemeClr val="lt1"/>
          </a:fillRef>
          <a:effectRef idx="1">
            <a:schemeClr val="accent3"/>
          </a:effectRef>
          <a:fontRef idx="minor">
            <a:schemeClr val="dk1"/>
          </a:fontRef>
        </p:style>
        <p:txBody>
          <a:bodyPr anchor="b">
            <a:normAutofit/>
          </a:bodyPr>
          <a:lstStyle/>
          <a:p>
            <a:pPr marL="0" indent="0" algn="r">
              <a:buNone/>
            </a:pPr>
            <a:r>
              <a:rPr lang="en-NZ" sz="5400" dirty="0">
                <a:ln w="9525">
                  <a:solidFill>
                    <a:schemeClr val="bg1"/>
                  </a:solidFill>
                  <a:prstDash val="solid"/>
                </a:ln>
                <a:solidFill>
                  <a:schemeClr val="tx1"/>
                </a:solidFill>
                <a:effectLst>
                  <a:outerShdw blurRad="12700" dist="38100" dir="2700000" algn="tl" rotWithShape="0">
                    <a:schemeClr val="bg1">
                      <a:lumMod val="50000"/>
                    </a:schemeClr>
                  </a:outerShdw>
                </a:effectLst>
              </a:rPr>
              <a:t>Aim of Audit</a:t>
            </a:r>
          </a:p>
        </p:txBody>
      </p:sp>
      <p:sp>
        <p:nvSpPr>
          <p:cNvPr id="3" name="Content Placeholder 2">
            <a:extLst>
              <a:ext uri="{FF2B5EF4-FFF2-40B4-BE49-F238E27FC236}">
                <a16:creationId xmlns:a16="http://schemas.microsoft.com/office/drawing/2014/main" id="{8B773C62-12A2-44BC-90E7-4181483A27F0}"/>
              </a:ext>
            </a:extLst>
          </p:cNvPr>
          <p:cNvSpPr>
            <a:spLocks noGrp="1"/>
          </p:cNvSpPr>
          <p:nvPr>
            <p:ph sz="quarter" idx="13"/>
          </p:nvPr>
        </p:nvSpPr>
        <p:spPr>
          <a:xfrm>
            <a:off x="2166227" y="1637475"/>
            <a:ext cx="7859545" cy="3897086"/>
          </a:xfrm>
        </p:spPr>
        <p:style>
          <a:lnRef idx="1">
            <a:schemeClr val="accent3"/>
          </a:lnRef>
          <a:fillRef idx="1002">
            <a:schemeClr val="lt1"/>
          </a:fillRef>
          <a:effectRef idx="1">
            <a:schemeClr val="accent3"/>
          </a:effectRef>
          <a:fontRef idx="minor">
            <a:schemeClr val="dk1"/>
          </a:fontRef>
        </p:style>
        <p:txBody>
          <a:bodyPr anchor="ctr">
            <a:normAutofit fontScale="92500" lnSpcReduction="10000"/>
          </a:bodyPr>
          <a:lstStyle/>
          <a:p>
            <a:pPr marL="0" indent="0">
              <a:buNone/>
            </a:pPr>
            <a:r>
              <a:rPr lang="en-US" sz="1800" dirty="0"/>
              <a:t>Audit from May 2022 to January 2023 </a:t>
            </a:r>
          </a:p>
          <a:p>
            <a:pPr marL="0" indent="0">
              <a:buNone/>
            </a:pPr>
            <a:r>
              <a:rPr lang="en-US" sz="1800" dirty="0"/>
              <a:t>CMH Fracture Liaison Service( FLS) aims to  identify:  </a:t>
            </a:r>
          </a:p>
          <a:p>
            <a:pPr>
              <a:buFont typeface="Wingdings" panose="05000000000000000000" pitchFamily="2" charset="2"/>
              <a:buChar char="Ø"/>
            </a:pPr>
            <a:r>
              <a:rPr lang="en-US" sz="1800" dirty="0"/>
              <a:t>The potential inequity gaps among Maori and Pacific fragility fracture sufferers in comparison to the non-Maori population. </a:t>
            </a:r>
          </a:p>
          <a:p>
            <a:pPr>
              <a:buFont typeface="Wingdings" panose="05000000000000000000" pitchFamily="2" charset="2"/>
              <a:buChar char="Ø"/>
            </a:pPr>
            <a:r>
              <a:rPr lang="en-US" sz="1800" dirty="0"/>
              <a:t>The prevalence of fragility fractures and osteoporosis among Maori and Pacific in CMH. </a:t>
            </a:r>
          </a:p>
          <a:p>
            <a:pPr>
              <a:buFont typeface="Wingdings" panose="05000000000000000000" pitchFamily="2" charset="2"/>
              <a:buChar char="Ø"/>
            </a:pPr>
            <a:r>
              <a:rPr lang="en-US" sz="1800" dirty="0"/>
              <a:t>Number of Maori and Pacific referred for bone density scan, recommended treatment compared to Non-Maori/Pacific. </a:t>
            </a:r>
          </a:p>
          <a:p>
            <a:pPr>
              <a:buFont typeface="Wingdings" panose="05000000000000000000" pitchFamily="2" charset="2"/>
              <a:buChar char="Ø"/>
            </a:pPr>
            <a:r>
              <a:rPr lang="en-US" sz="1800" dirty="0"/>
              <a:t>Number of Maori and Pacific referred to the Strength and Balance </a:t>
            </a:r>
            <a:r>
              <a:rPr lang="en-US" sz="1800" dirty="0" err="1"/>
              <a:t>Programme</a:t>
            </a:r>
            <a:r>
              <a:rPr lang="en-US" sz="1800" dirty="0"/>
              <a:t>. </a:t>
            </a:r>
          </a:p>
          <a:p>
            <a:pPr>
              <a:buFont typeface="Wingdings" panose="05000000000000000000" pitchFamily="2" charset="2"/>
              <a:buChar char="Ø"/>
            </a:pPr>
            <a:r>
              <a:rPr lang="en-US" sz="1800" dirty="0"/>
              <a:t>Outcomes of interventions</a:t>
            </a:r>
          </a:p>
          <a:p>
            <a:pPr>
              <a:buFont typeface="Wingdings" panose="05000000000000000000" pitchFamily="2" charset="2"/>
              <a:buChar char="Ø"/>
            </a:pPr>
            <a:r>
              <a:rPr lang="en-US" sz="1800" dirty="0"/>
              <a:t>Barriers to access </a:t>
            </a:r>
          </a:p>
          <a:p>
            <a:pPr>
              <a:buFont typeface="Wingdings" panose="05000000000000000000" pitchFamily="2" charset="2"/>
              <a:buChar char="Ø"/>
            </a:pPr>
            <a:r>
              <a:rPr lang="en-US" sz="1800" dirty="0"/>
              <a:t>Access to falls and fracture prevention, bone density scan, and treatment.</a:t>
            </a:r>
          </a:p>
        </p:txBody>
      </p:sp>
    </p:spTree>
    <p:extLst>
      <p:ext uri="{BB962C8B-B14F-4D97-AF65-F5344CB8AC3E}">
        <p14:creationId xmlns:p14="http://schemas.microsoft.com/office/powerpoint/2010/main" val="2702217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32C2A-0FD2-4A83-A72A-5FA6578C76B3}"/>
              </a:ext>
            </a:extLst>
          </p:cNvPr>
          <p:cNvSpPr>
            <a:spLocks noGrp="1"/>
          </p:cNvSpPr>
          <p:nvPr>
            <p:ph type="title"/>
          </p:nvPr>
        </p:nvSpPr>
        <p:spPr>
          <a:xfrm>
            <a:off x="643467" y="733425"/>
            <a:ext cx="3361498" cy="644539"/>
          </a:xfrm>
          <a:effectLst>
            <a:glow rad="139700">
              <a:schemeClr val="accent3">
                <a:satMod val="175000"/>
                <a:alpha val="40000"/>
              </a:schemeClr>
            </a:glow>
            <a:outerShdw blurRad="63500" dist="50800" dir="5400000" sx="98000" sy="98000" rotWithShape="0">
              <a:srgbClr val="000000">
                <a:alpha val="20000"/>
              </a:srgbClr>
            </a:outerShdw>
          </a:effectLst>
          <a:scene3d>
            <a:camera prst="perspectiveAbove"/>
            <a:lightRig rig="threePt" dir="t"/>
          </a:scene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b">
            <a:normAutofit/>
          </a:bodyPr>
          <a:lstStyle/>
          <a:p>
            <a:pPr algn="l"/>
            <a:r>
              <a:rPr lang="en-US" sz="2400" dirty="0">
                <a:ln w="9525">
                  <a:solidFill>
                    <a:schemeClr val="bg1"/>
                  </a:solidFill>
                  <a:prstDash val="solid"/>
                </a:ln>
                <a:solidFill>
                  <a:schemeClr val="tx1"/>
                </a:solidFill>
                <a:effectLst>
                  <a:outerShdw blurRad="12700" dist="38100" dir="2700000" algn="tl" rotWithShape="0">
                    <a:schemeClr val="bg1">
                      <a:lumMod val="50000"/>
                    </a:schemeClr>
                  </a:outerShdw>
                </a:effectLst>
              </a:rPr>
              <a:t>Equity vs Equality</a:t>
            </a:r>
          </a:p>
        </p:txBody>
      </p:sp>
      <p:sp>
        <p:nvSpPr>
          <p:cNvPr id="4" name="Text Placeholder 3">
            <a:extLst>
              <a:ext uri="{FF2B5EF4-FFF2-40B4-BE49-F238E27FC236}">
                <a16:creationId xmlns:a16="http://schemas.microsoft.com/office/drawing/2014/main" id="{B71E07E5-4494-4783-B430-802E43330D34}"/>
              </a:ext>
            </a:extLst>
          </p:cNvPr>
          <p:cNvSpPr>
            <a:spLocks noGrp="1"/>
          </p:cNvSpPr>
          <p:nvPr>
            <p:ph type="body" sz="half" idx="2"/>
          </p:nvPr>
        </p:nvSpPr>
        <p:spPr>
          <a:xfrm>
            <a:off x="643467" y="2096063"/>
            <a:ext cx="3846238" cy="4028512"/>
          </a:xfrm>
        </p:spPr>
        <p:style>
          <a:lnRef idx="2">
            <a:schemeClr val="accent2"/>
          </a:lnRef>
          <a:fillRef idx="1001">
            <a:schemeClr val="lt1"/>
          </a:fillRef>
          <a:effectRef idx="0">
            <a:schemeClr val="accent2"/>
          </a:effectRef>
          <a:fontRef idx="minor">
            <a:schemeClr val="dk1"/>
          </a:fontRef>
        </p:style>
        <p:txBody>
          <a:bodyPr vert="horz" lIns="91440" tIns="45720" rIns="91440" bIns="45720" rtlCol="0">
            <a:normAutofit/>
          </a:bodyPr>
          <a:lstStyle/>
          <a:p>
            <a:pPr algn="just">
              <a:lnSpc>
                <a:spcPct val="110000"/>
              </a:lnSpc>
            </a:pPr>
            <a:r>
              <a:rPr lang="en-US" sz="1400" b="1" dirty="0"/>
              <a:t>Health Equity </a:t>
            </a:r>
          </a:p>
          <a:p>
            <a:pPr marL="171450" indent="-171450" algn="just">
              <a:lnSpc>
                <a:spcPct val="110000"/>
              </a:lnSpc>
              <a:buFont typeface="Arial" panose="020B0604020202020204" pitchFamily="34" charset="0"/>
              <a:buChar char="•"/>
            </a:pPr>
            <a:r>
              <a:rPr lang="en-US" sz="1000" dirty="0"/>
              <a:t>Achieving the same level of health across all populations through fair and responsive resource allocation access to quality of care and health outcomes.</a:t>
            </a:r>
          </a:p>
          <a:p>
            <a:pPr algn="just">
              <a:lnSpc>
                <a:spcPct val="110000"/>
              </a:lnSpc>
            </a:pPr>
            <a:endParaRPr lang="en-US" sz="1000" dirty="0"/>
          </a:p>
          <a:p>
            <a:pPr algn="just">
              <a:lnSpc>
                <a:spcPct val="110000"/>
              </a:lnSpc>
            </a:pPr>
            <a:r>
              <a:rPr lang="en-US" sz="1000" b="1" dirty="0"/>
              <a:t>VS</a:t>
            </a:r>
          </a:p>
          <a:p>
            <a:pPr algn="just">
              <a:lnSpc>
                <a:spcPct val="110000"/>
              </a:lnSpc>
            </a:pPr>
            <a:endParaRPr lang="en-US" sz="1000" b="1" dirty="0"/>
          </a:p>
          <a:p>
            <a:pPr algn="just">
              <a:lnSpc>
                <a:spcPct val="110000"/>
              </a:lnSpc>
            </a:pPr>
            <a:r>
              <a:rPr lang="en-US" sz="1400" b="1" dirty="0"/>
              <a:t>Health Equality </a:t>
            </a:r>
          </a:p>
          <a:p>
            <a:pPr marL="171450" indent="-171450" algn="just">
              <a:lnSpc>
                <a:spcPct val="110000"/>
              </a:lnSpc>
              <a:buFont typeface="Arial" panose="020B0604020202020204" pitchFamily="34" charset="0"/>
              <a:buChar char="•"/>
            </a:pPr>
            <a:r>
              <a:rPr lang="en-US" sz="1000" dirty="0"/>
              <a:t>Defined as even allocation and distribution of health and health resources.</a:t>
            </a:r>
          </a:p>
          <a:p>
            <a:pPr marL="171450" indent="-171450" algn="just">
              <a:lnSpc>
                <a:spcPct val="110000"/>
              </a:lnSpc>
              <a:buFont typeface="Arial" panose="020B0604020202020204" pitchFamily="34" charset="0"/>
              <a:buChar char="•"/>
            </a:pPr>
            <a:endParaRPr lang="en-US" sz="1000" dirty="0"/>
          </a:p>
          <a:p>
            <a:pPr marL="171450" indent="-171450" algn="just">
              <a:lnSpc>
                <a:spcPct val="110000"/>
              </a:lnSpc>
              <a:buFont typeface="Arial" panose="020B0604020202020204" pitchFamily="34" charset="0"/>
              <a:buChar char="•"/>
            </a:pPr>
            <a:r>
              <a:rPr lang="en-US" sz="1000" dirty="0"/>
              <a:t>Health equality assumes that providing everyone with the same opportunity and resources will result in equal outcomes.</a:t>
            </a:r>
          </a:p>
          <a:p>
            <a:pPr algn="r">
              <a:lnSpc>
                <a:spcPct val="110000"/>
              </a:lnSpc>
            </a:pPr>
            <a:r>
              <a:rPr lang="en-US" sz="1000" dirty="0"/>
              <a:t>(</a:t>
            </a:r>
            <a:r>
              <a:rPr lang="en-US" sz="1000" dirty="0" err="1"/>
              <a:t>Te</a:t>
            </a:r>
            <a:r>
              <a:rPr lang="en-US" sz="1000" dirty="0"/>
              <a:t> </a:t>
            </a:r>
            <a:r>
              <a:rPr lang="en-US" sz="1000" dirty="0" err="1"/>
              <a:t>Whatu</a:t>
            </a:r>
            <a:r>
              <a:rPr lang="en-US" sz="1000" dirty="0"/>
              <a:t> Ora, 2023)</a:t>
            </a:r>
          </a:p>
          <a:p>
            <a:pPr indent="-228600" algn="l">
              <a:lnSpc>
                <a:spcPct val="110000"/>
              </a:lnSpc>
              <a:buFont typeface="Arial" panose="020B0604020202020204" pitchFamily="34" charset="0"/>
              <a:buChar char="•"/>
            </a:pPr>
            <a:endParaRPr lang="en-US" sz="1000" dirty="0"/>
          </a:p>
        </p:txBody>
      </p:sp>
      <p:sp>
        <p:nvSpPr>
          <p:cNvPr id="1040" name="Rectangle 1039">
            <a:extLst>
              <a:ext uri="{FF2B5EF4-FFF2-40B4-BE49-F238E27FC236}">
                <a16:creationId xmlns:a16="http://schemas.microsoft.com/office/drawing/2014/main" id="{B1007713-5891-46A9-BACA-FAD760F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793"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74BB6AA7-7EAD-4D3B-9335-B6E8BD7E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72"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Equity - Equity Tool">
            <a:extLst>
              <a:ext uri="{FF2B5EF4-FFF2-40B4-BE49-F238E27FC236}">
                <a16:creationId xmlns:a16="http://schemas.microsoft.com/office/drawing/2014/main" id="{FAA1220B-91C1-473C-BEC8-8FB2112DE51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40740" y="1554480"/>
            <a:ext cx="6033811" cy="357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67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962EB-7E48-4626-B825-8C51AC28029F}"/>
              </a:ext>
            </a:extLst>
          </p:cNvPr>
          <p:cNvSpPr>
            <a:spLocks noGrp="1"/>
          </p:cNvSpPr>
          <p:nvPr>
            <p:ph type="title"/>
          </p:nvPr>
        </p:nvSpPr>
        <p:spPr>
          <a:xfrm>
            <a:off x="-2001573" y="155557"/>
            <a:ext cx="10173010" cy="1554480"/>
          </a:xfrm>
        </p:spPr>
        <p:txBody>
          <a:bodyPr anchor="ctr">
            <a:normAutofit/>
          </a:bodyPr>
          <a:lstStyle/>
          <a:p>
            <a:pPr marL="0" indent="0">
              <a:buNone/>
            </a:pPr>
            <a:r>
              <a:rPr lang="en-NZ" sz="2400" dirty="0"/>
              <a:t>Population in CM </a:t>
            </a:r>
            <a:br>
              <a:rPr lang="en-NZ" sz="2400" dirty="0"/>
            </a:br>
            <a:r>
              <a:rPr lang="en-NZ" sz="1600" dirty="0"/>
              <a:t>Data provided from David Xu, CMDHB</a:t>
            </a:r>
          </a:p>
        </p:txBody>
      </p:sp>
      <p:graphicFrame>
        <p:nvGraphicFramePr>
          <p:cNvPr id="4" name="Content Placeholder 3">
            <a:extLst>
              <a:ext uri="{FF2B5EF4-FFF2-40B4-BE49-F238E27FC236}">
                <a16:creationId xmlns:a16="http://schemas.microsoft.com/office/drawing/2014/main" id="{1EB4A1EF-7CAD-49AD-970B-4929E918135D}"/>
              </a:ext>
            </a:extLst>
          </p:cNvPr>
          <p:cNvGraphicFramePr>
            <a:graphicFrameLocks noGrp="1"/>
          </p:cNvGraphicFramePr>
          <p:nvPr>
            <p:ph sz="quarter" idx="13"/>
            <p:extLst>
              <p:ext uri="{D42A27DB-BD31-4B8C-83A1-F6EECF244321}">
                <p14:modId xmlns:p14="http://schemas.microsoft.com/office/powerpoint/2010/main" val="2239911702"/>
              </p:ext>
            </p:extLst>
          </p:nvPr>
        </p:nvGraphicFramePr>
        <p:xfrm>
          <a:off x="906780" y="1710037"/>
          <a:ext cx="10378440" cy="38630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398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01B4-78D3-467A-9CE2-B7FEAC3F95C4}"/>
              </a:ext>
            </a:extLst>
          </p:cNvPr>
          <p:cNvSpPr>
            <a:spLocks noGrp="1"/>
          </p:cNvSpPr>
          <p:nvPr>
            <p:ph type="title"/>
          </p:nvPr>
        </p:nvSpPr>
        <p:spPr/>
        <p:txBody>
          <a:bodyPr>
            <a:normAutofit fontScale="90000"/>
          </a:bodyPr>
          <a:lstStyle/>
          <a:p>
            <a:r>
              <a:rPr lang="en-NZ"/>
              <a:t>CM population with FF aged 50 &amp; over</a:t>
            </a:r>
          </a:p>
        </p:txBody>
      </p:sp>
      <p:graphicFrame>
        <p:nvGraphicFramePr>
          <p:cNvPr id="4" name="Content Placeholder 3">
            <a:extLst>
              <a:ext uri="{FF2B5EF4-FFF2-40B4-BE49-F238E27FC236}">
                <a16:creationId xmlns:a16="http://schemas.microsoft.com/office/drawing/2014/main" id="{CF1F8E24-1349-4831-AB4E-31F564792B5F}"/>
              </a:ext>
            </a:extLst>
          </p:cNvPr>
          <p:cNvGraphicFramePr>
            <a:graphicFrameLocks noGrp="1"/>
          </p:cNvGraphicFramePr>
          <p:nvPr>
            <p:ph sz="quarter" idx="13"/>
            <p:extLst>
              <p:ext uri="{D42A27DB-BD31-4B8C-83A1-F6EECF244321}">
                <p14:modId xmlns:p14="http://schemas.microsoft.com/office/powerpoint/2010/main" val="4234595192"/>
              </p:ext>
            </p:extLst>
          </p:nvPr>
        </p:nvGraphicFramePr>
        <p:xfrm>
          <a:off x="1141411" y="2440771"/>
          <a:ext cx="9905999" cy="3584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8542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F78F-FAB6-4DDF-9113-03914695DD38}"/>
              </a:ext>
            </a:extLst>
          </p:cNvPr>
          <p:cNvSpPr>
            <a:spLocks noGrp="1"/>
          </p:cNvSpPr>
          <p:nvPr>
            <p:ph type="title"/>
          </p:nvPr>
        </p:nvSpPr>
        <p:spPr>
          <a:xfrm>
            <a:off x="539827" y="489060"/>
            <a:ext cx="11303306" cy="928679"/>
          </a:xfrm>
        </p:spPr>
        <p:txBody>
          <a:bodyPr vert="horz" lIns="91440" tIns="45720" rIns="91440" bIns="45720" rtlCol="0" anchor="ctr">
            <a:noAutofit/>
          </a:bodyPr>
          <a:lstStyle/>
          <a:p>
            <a:pPr marL="0" indent="0">
              <a:buNone/>
            </a:pPr>
            <a:r>
              <a:rPr lang="en-US" sz="2800" dirty="0"/>
              <a:t>Hip Fracture incidence by age, gender and ethnicity </a:t>
            </a:r>
            <a:r>
              <a:rPr lang="en-US" sz="2000" b="0" i="0" u="none" strike="noStrike" baseline="0" dirty="0">
                <a:latin typeface="Calibri" panose="020F0502020204030204" pitchFamily="34" charset="0"/>
              </a:rPr>
              <a:t>(Brown ET AL., 2007) </a:t>
            </a:r>
            <a:endParaRPr lang="en-US" sz="4000" dirty="0"/>
          </a:p>
        </p:txBody>
      </p:sp>
      <p:sp>
        <p:nvSpPr>
          <p:cNvPr id="3" name="Content Placeholder 2">
            <a:extLst>
              <a:ext uri="{FF2B5EF4-FFF2-40B4-BE49-F238E27FC236}">
                <a16:creationId xmlns:a16="http://schemas.microsoft.com/office/drawing/2014/main" id="{55C46C9C-96FB-4343-9626-FD4AB74219E0}"/>
              </a:ext>
            </a:extLst>
          </p:cNvPr>
          <p:cNvSpPr>
            <a:spLocks noGrp="1"/>
          </p:cNvSpPr>
          <p:nvPr>
            <p:ph sz="quarter" idx="13"/>
          </p:nvPr>
        </p:nvSpPr>
        <p:spPr>
          <a:xfrm>
            <a:off x="1469475" y="2417233"/>
            <a:ext cx="4558486" cy="3305820"/>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defTabSz="813816">
              <a:lnSpc>
                <a:spcPct val="110000"/>
              </a:lnSpc>
              <a:spcBef>
                <a:spcPts val="890"/>
              </a:spcBef>
              <a:buNone/>
            </a:pPr>
            <a:r>
              <a:rPr lang="en-US"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Annual </a:t>
            </a:r>
            <a:r>
              <a:rPr lang="en-US" sz="1100" b="1" kern="1200" dirty="0">
                <a:solidFill>
                  <a:srgbClr val="FF0000"/>
                </a:solidFill>
                <a:effectLst>
                  <a:outerShdw blurRad="50800" dist="38100" dir="2700000" algn="tl" rotWithShape="0">
                    <a:srgbClr val="000000">
                      <a:alpha val="48000"/>
                    </a:srgbClr>
                  </a:outerShdw>
                </a:effectLst>
                <a:latin typeface="Calibri" panose="020F0502020204030204" pitchFamily="34" charset="0"/>
                <a:ea typeface="+mn-ea"/>
                <a:cs typeface="+mn-cs"/>
              </a:rPr>
              <a:t>Female hip fracture </a:t>
            </a:r>
            <a:r>
              <a:rPr lang="en-US"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incidence between 2003-05 by age band </a:t>
            </a:r>
          </a:p>
          <a:p>
            <a:pPr marL="0" indent="0" defTabSz="813816">
              <a:lnSpc>
                <a:spcPct val="110000"/>
              </a:lnSpc>
              <a:spcBef>
                <a:spcPts val="890"/>
              </a:spcBef>
              <a:buNone/>
            </a:pPr>
            <a:r>
              <a:rPr lang="en-US"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and ethnicity (per 10,000) </a:t>
            </a:r>
          </a:p>
          <a:p>
            <a:pPr marL="203454" indent="-203454" defTabSz="813816">
              <a:lnSpc>
                <a:spcPct val="110000"/>
              </a:lnSpc>
              <a:spcBef>
                <a:spcPts val="890"/>
              </a:spcBef>
            </a:pPr>
            <a:r>
              <a:rPr lang="en-US" sz="1100" b="1" i="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Age Group </a:t>
            </a:r>
            <a:r>
              <a:rPr lang="en-US"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a:t>
            </a:r>
            <a:r>
              <a:rPr lang="en-US"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European </a:t>
            </a:r>
            <a:r>
              <a:rPr lang="en-US"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a:t>
            </a:r>
            <a:r>
              <a:rPr lang="en-US"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Maori </a:t>
            </a:r>
            <a:r>
              <a:rPr lang="en-US"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a:t>
            </a:r>
            <a:r>
              <a:rPr lang="en-US"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Pacific </a:t>
            </a:r>
            <a:r>
              <a:rPr lang="en-US"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a:t>
            </a:r>
            <a:r>
              <a:rPr lang="en-US"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Asian </a:t>
            </a:r>
            <a:r>
              <a:rPr lang="en-US"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a:t>
            </a:r>
          </a:p>
          <a:p>
            <a:pPr marL="203454" indent="-203454" defTabSz="813816">
              <a:lnSpc>
                <a:spcPct val="110000"/>
              </a:lnSpc>
              <a:spcBef>
                <a:spcPts val="890"/>
              </a:spcBef>
            </a:pPr>
            <a:r>
              <a:rPr lang="en-NZ" sz="1600" b="1" kern="1200" dirty="0">
                <a:solidFill>
                  <a:srgbClr val="0000CC"/>
                </a:solidFill>
                <a:effectLst>
                  <a:outerShdw blurRad="50800" dist="38100" dir="2700000" algn="tl" rotWithShape="0">
                    <a:srgbClr val="000000">
                      <a:alpha val="48000"/>
                    </a:srgbClr>
                  </a:outerShdw>
                </a:effectLst>
                <a:latin typeface="Calibri" panose="020F0502020204030204" pitchFamily="34" charset="0"/>
                <a:ea typeface="+mn-ea"/>
                <a:cs typeface="+mn-cs"/>
              </a:rPr>
              <a:t>50-54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1.19 	</a:t>
            </a:r>
            <a:r>
              <a:rPr lang="en-NZ" sz="1500" b="1" kern="1200" dirty="0">
                <a:solidFill>
                  <a:srgbClr val="0000CC"/>
                </a:solidFill>
                <a:effectLst>
                  <a:outerShdw blurRad="50800" dist="38100" dir="2700000" algn="tl" rotWithShape="0">
                    <a:srgbClr val="000000">
                      <a:alpha val="48000"/>
                    </a:srgbClr>
                  </a:outerShdw>
                </a:effectLst>
                <a:latin typeface="Calibri" panose="020F0502020204030204" pitchFamily="34" charset="0"/>
                <a:ea typeface="+mn-ea"/>
                <a:cs typeface="+mn-cs"/>
              </a:rPr>
              <a:t>1.58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0.64 	1.06 	</a:t>
            </a:r>
          </a:p>
          <a:p>
            <a:pPr marL="203454" indent="-203454" defTabSz="813816">
              <a:lnSpc>
                <a:spcPct val="110000"/>
              </a:lnSpc>
              <a:spcBef>
                <a:spcPts val="890"/>
              </a:spcBef>
            </a:pPr>
            <a:r>
              <a:rPr lang="en-NZ"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55-59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3.28 	2.15 	</a:t>
            </a:r>
            <a:r>
              <a:rPr lang="en-NZ" sz="1100" b="1" kern="1200" dirty="0">
                <a:effectLst>
                  <a:outerShdw blurRad="50800" dist="38100" dir="2700000" algn="tl" rotWithShape="0">
                    <a:srgbClr val="000000">
                      <a:alpha val="48000"/>
                    </a:srgbClr>
                  </a:outerShdw>
                </a:effectLst>
                <a:latin typeface="Calibri" panose="020F0502020204030204" pitchFamily="34" charset="0"/>
                <a:ea typeface="+mn-ea"/>
                <a:cs typeface="+mn-cs"/>
              </a:rPr>
              <a:t>3.31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2.19 	</a:t>
            </a:r>
          </a:p>
          <a:p>
            <a:pPr marL="203454" indent="-203454" defTabSz="813816">
              <a:lnSpc>
                <a:spcPct val="110000"/>
              </a:lnSpc>
              <a:spcBef>
                <a:spcPts val="890"/>
              </a:spcBef>
            </a:pPr>
            <a:r>
              <a:rPr lang="en-NZ" sz="1400" b="1" kern="1200" dirty="0">
                <a:solidFill>
                  <a:srgbClr val="0000CC"/>
                </a:solidFill>
                <a:effectLst>
                  <a:outerShdw blurRad="50800" dist="38100" dir="2700000" algn="tl" rotWithShape="0">
                    <a:srgbClr val="000000">
                      <a:alpha val="48000"/>
                    </a:srgbClr>
                  </a:outerShdw>
                </a:effectLst>
                <a:latin typeface="Calibri" panose="020F0502020204030204" pitchFamily="34" charset="0"/>
                <a:ea typeface="+mn-ea"/>
                <a:cs typeface="+mn-cs"/>
              </a:rPr>
              <a:t>60-64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5.81 	</a:t>
            </a:r>
            <a:r>
              <a:rPr lang="en-NZ" sz="1400" b="1" kern="1200" dirty="0">
                <a:solidFill>
                  <a:srgbClr val="0000CC"/>
                </a:solidFill>
                <a:effectLst>
                  <a:outerShdw blurRad="50800" dist="38100" dir="2700000" algn="tl" rotWithShape="0">
                    <a:srgbClr val="000000">
                      <a:alpha val="48000"/>
                    </a:srgbClr>
                  </a:outerShdw>
                </a:effectLst>
                <a:latin typeface="Calibri" panose="020F0502020204030204" pitchFamily="34" charset="0"/>
                <a:ea typeface="+mn-ea"/>
                <a:cs typeface="+mn-cs"/>
              </a:rPr>
              <a:t>7.18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4.55 	3.85 	</a:t>
            </a:r>
          </a:p>
          <a:p>
            <a:pPr marL="203454" indent="-203454" defTabSz="813816">
              <a:lnSpc>
                <a:spcPct val="110000"/>
              </a:lnSpc>
              <a:spcBef>
                <a:spcPts val="890"/>
              </a:spcBef>
            </a:pPr>
            <a:r>
              <a:rPr lang="en-NZ"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65-69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12.11 	8.18 	2.90 	9.62 	</a:t>
            </a:r>
          </a:p>
          <a:p>
            <a:pPr marL="203454" indent="-203454" defTabSz="813816">
              <a:lnSpc>
                <a:spcPct val="110000"/>
              </a:lnSpc>
              <a:spcBef>
                <a:spcPts val="890"/>
              </a:spcBef>
            </a:pPr>
            <a:r>
              <a:rPr lang="en-NZ"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70-74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27.76 	14.02 	20.83 	20.29 	</a:t>
            </a:r>
          </a:p>
          <a:p>
            <a:pPr marL="203454" indent="-203454" defTabSz="813816">
              <a:lnSpc>
                <a:spcPct val="110000"/>
              </a:lnSpc>
              <a:spcBef>
                <a:spcPts val="890"/>
              </a:spcBef>
            </a:pPr>
            <a:r>
              <a:rPr lang="en-NZ"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75-79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65.43 	39.06 	34.38 	44.74 	</a:t>
            </a:r>
          </a:p>
          <a:p>
            <a:pPr marL="203454" indent="-203454" defTabSz="813816">
              <a:lnSpc>
                <a:spcPct val="110000"/>
              </a:lnSpc>
              <a:spcBef>
                <a:spcPts val="890"/>
              </a:spcBef>
            </a:pPr>
            <a:r>
              <a:rPr lang="en-NZ"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80-84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132.80 	84.85 	70.59 	109.52 	</a:t>
            </a:r>
          </a:p>
          <a:p>
            <a:pPr marL="203454" indent="-203454" defTabSz="813816">
              <a:lnSpc>
                <a:spcPct val="110000"/>
              </a:lnSpc>
              <a:spcBef>
                <a:spcPts val="890"/>
              </a:spcBef>
            </a:pPr>
            <a:r>
              <a:rPr lang="en-NZ"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85-89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242.44 	153.33 	150.00 	150.00 	</a:t>
            </a:r>
          </a:p>
          <a:p>
            <a:pPr marL="203454" indent="-203454" defTabSz="813816">
              <a:lnSpc>
                <a:spcPct val="110000"/>
              </a:lnSpc>
              <a:spcBef>
                <a:spcPts val="890"/>
              </a:spcBef>
            </a:pPr>
            <a:r>
              <a:rPr lang="en-NZ"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90+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359.16 	200.00 	100.00 	250.00 </a:t>
            </a:r>
            <a:r>
              <a:rPr lang="en-NZ" sz="1100" kern="1200" dirty="0">
                <a:solidFill>
                  <a:srgbClr val="000000"/>
                </a:solidFill>
                <a:effectLst>
                  <a:outerShdw blurRad="50800" dist="38100" dir="2700000" algn="tl" rotWithShape="0">
                    <a:srgbClr val="000000">
                      <a:alpha val="48000"/>
                    </a:srgbClr>
                  </a:outerShdw>
                </a:effectLst>
                <a:latin typeface="Calibri" panose="020F0502020204030204" pitchFamily="34" charset="0"/>
                <a:ea typeface="+mn-ea"/>
                <a:cs typeface="+mn-cs"/>
              </a:rPr>
              <a:t>	</a:t>
            </a:r>
          </a:p>
          <a:p>
            <a:pPr>
              <a:lnSpc>
                <a:spcPct val="110000"/>
              </a:lnSpc>
            </a:pPr>
            <a:endParaRPr lang="en-NZ" sz="1100" dirty="0"/>
          </a:p>
        </p:txBody>
      </p:sp>
      <p:sp>
        <p:nvSpPr>
          <p:cNvPr id="4" name="Content Placeholder 3">
            <a:extLst>
              <a:ext uri="{FF2B5EF4-FFF2-40B4-BE49-F238E27FC236}">
                <a16:creationId xmlns:a16="http://schemas.microsoft.com/office/drawing/2014/main" id="{478F0B58-A27F-4E93-887C-E9E5E99B1F9C}"/>
              </a:ext>
            </a:extLst>
          </p:cNvPr>
          <p:cNvSpPr>
            <a:spLocks noGrp="1"/>
          </p:cNvSpPr>
          <p:nvPr>
            <p:ph sz="quarter" idx="14"/>
          </p:nvPr>
        </p:nvSpPr>
        <p:spPr>
          <a:xfrm>
            <a:off x="6165094" y="2417233"/>
            <a:ext cx="4547906" cy="3305820"/>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defTabSz="813816">
              <a:lnSpc>
                <a:spcPct val="110000"/>
              </a:lnSpc>
              <a:spcBef>
                <a:spcPts val="890"/>
              </a:spcBef>
              <a:buNone/>
            </a:pPr>
            <a:r>
              <a:rPr lang="en-US"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Annual </a:t>
            </a:r>
            <a:r>
              <a:rPr lang="en-US" sz="1100" b="1" kern="1200" dirty="0">
                <a:solidFill>
                  <a:schemeClr val="tx2">
                    <a:lumMod val="90000"/>
                  </a:schemeClr>
                </a:solidFill>
                <a:effectLst>
                  <a:outerShdw blurRad="50800" dist="38100" dir="2700000" algn="tl" rotWithShape="0">
                    <a:srgbClr val="000000">
                      <a:alpha val="48000"/>
                    </a:srgbClr>
                  </a:outerShdw>
                </a:effectLst>
                <a:latin typeface="Calibri" panose="020F0502020204030204" pitchFamily="34" charset="0"/>
                <a:ea typeface="+mn-ea"/>
                <a:cs typeface="+mn-cs"/>
              </a:rPr>
              <a:t>Male hip fracture </a:t>
            </a:r>
            <a:r>
              <a:rPr lang="en-US"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incidence between 2003-05 by age band </a:t>
            </a:r>
          </a:p>
          <a:p>
            <a:pPr marL="0" indent="0" defTabSz="813816">
              <a:lnSpc>
                <a:spcPct val="110000"/>
              </a:lnSpc>
              <a:spcBef>
                <a:spcPts val="890"/>
              </a:spcBef>
              <a:buNone/>
            </a:pPr>
            <a:r>
              <a:rPr lang="en-US"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and ethnicity (per 10,000) </a:t>
            </a:r>
          </a:p>
          <a:p>
            <a:pPr marL="203454" indent="-203454" defTabSz="813816">
              <a:lnSpc>
                <a:spcPct val="110000"/>
              </a:lnSpc>
              <a:spcBef>
                <a:spcPts val="890"/>
              </a:spcBef>
            </a:pPr>
            <a:r>
              <a:rPr lang="en-US" sz="1100" b="1" i="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Age Group </a:t>
            </a:r>
            <a:r>
              <a:rPr lang="en-US"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a:t>
            </a:r>
            <a:r>
              <a:rPr lang="en-US"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European </a:t>
            </a:r>
            <a:r>
              <a:rPr lang="en-US"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a:t>
            </a:r>
            <a:r>
              <a:rPr lang="en-US"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Maori </a:t>
            </a:r>
            <a:r>
              <a:rPr lang="en-US"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a:t>
            </a:r>
            <a:r>
              <a:rPr lang="en-US"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Pacific </a:t>
            </a:r>
            <a:r>
              <a:rPr lang="en-US"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a:t>
            </a:r>
            <a:r>
              <a:rPr lang="en-US"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Asian </a:t>
            </a:r>
            <a:r>
              <a:rPr lang="en-US"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a:t>
            </a:r>
          </a:p>
          <a:p>
            <a:pPr marL="203454" indent="-203454" defTabSz="813816">
              <a:lnSpc>
                <a:spcPct val="110000"/>
              </a:lnSpc>
              <a:spcBef>
                <a:spcPts val="890"/>
              </a:spcBef>
            </a:pPr>
            <a:r>
              <a:rPr lang="en-NZ"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50-54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1.99 	1.39 	1.28 	1.53 	</a:t>
            </a:r>
          </a:p>
          <a:p>
            <a:pPr marL="203454" indent="-203454" defTabSz="813816">
              <a:lnSpc>
                <a:spcPct val="110000"/>
              </a:lnSpc>
              <a:spcBef>
                <a:spcPts val="890"/>
              </a:spcBef>
            </a:pPr>
            <a:r>
              <a:rPr lang="en-NZ"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55-59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3.95 	3.05 	1.72 	0.00 	</a:t>
            </a:r>
          </a:p>
          <a:p>
            <a:pPr marL="203454" indent="-203454" defTabSz="813816">
              <a:lnSpc>
                <a:spcPct val="110000"/>
              </a:lnSpc>
              <a:spcBef>
                <a:spcPts val="890"/>
              </a:spcBef>
            </a:pPr>
            <a:r>
              <a:rPr lang="en-NZ" sz="1100" b="1" kern="1200" dirty="0">
                <a:solidFill>
                  <a:srgbClr val="0000CC"/>
                </a:solidFill>
                <a:effectLst>
                  <a:outerShdw blurRad="50800" dist="38100" dir="2700000" algn="tl" rotWithShape="0">
                    <a:srgbClr val="000000">
                      <a:alpha val="48000"/>
                    </a:srgbClr>
                  </a:outerShdw>
                </a:effectLst>
                <a:latin typeface="Calibri" panose="020F0502020204030204" pitchFamily="34" charset="0"/>
                <a:ea typeface="+mn-ea"/>
                <a:cs typeface="+mn-cs"/>
              </a:rPr>
              <a:t>60-64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4.39 	</a:t>
            </a:r>
            <a:r>
              <a:rPr lang="en-NZ" sz="1100" b="1" kern="1200" dirty="0">
                <a:solidFill>
                  <a:srgbClr val="0000CC"/>
                </a:solidFill>
                <a:effectLst>
                  <a:outerShdw blurRad="50800" dist="38100" dir="2700000" algn="tl" rotWithShape="0">
                    <a:srgbClr val="000000">
                      <a:alpha val="48000"/>
                    </a:srgbClr>
                  </a:outerShdw>
                </a:effectLst>
                <a:latin typeface="Calibri" panose="020F0502020204030204" pitchFamily="34" charset="0"/>
                <a:ea typeface="+mn-ea"/>
                <a:cs typeface="+mn-cs"/>
              </a:rPr>
              <a:t>7.14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3.61 	0.84 	</a:t>
            </a:r>
          </a:p>
          <a:p>
            <a:pPr marL="203454" indent="-203454" defTabSz="813816">
              <a:lnSpc>
                <a:spcPct val="110000"/>
              </a:lnSpc>
              <a:spcBef>
                <a:spcPts val="890"/>
              </a:spcBef>
            </a:pPr>
            <a:r>
              <a:rPr lang="en-NZ" sz="1100" b="1" kern="1200" dirty="0">
                <a:solidFill>
                  <a:srgbClr val="0000CC"/>
                </a:solidFill>
                <a:effectLst>
                  <a:outerShdw blurRad="50800" dist="38100" dir="2700000" algn="tl" rotWithShape="0">
                    <a:srgbClr val="000000">
                      <a:alpha val="48000"/>
                    </a:srgbClr>
                  </a:outerShdw>
                </a:effectLst>
                <a:latin typeface="Calibri" panose="020F0502020204030204" pitchFamily="34" charset="0"/>
                <a:ea typeface="+mn-ea"/>
                <a:cs typeface="+mn-cs"/>
              </a:rPr>
              <a:t>65-69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8.11 	</a:t>
            </a:r>
            <a:r>
              <a:rPr lang="en-NZ" sz="1100" b="1" kern="1200" dirty="0">
                <a:solidFill>
                  <a:srgbClr val="0000CC"/>
                </a:solidFill>
                <a:effectLst>
                  <a:outerShdw blurRad="50800" dist="38100" dir="2700000" algn="tl" rotWithShape="0">
                    <a:srgbClr val="000000">
                      <a:alpha val="48000"/>
                    </a:srgbClr>
                  </a:outerShdw>
                </a:effectLst>
                <a:latin typeface="Calibri" panose="020F0502020204030204" pitchFamily="34" charset="0"/>
                <a:ea typeface="+mn-ea"/>
                <a:cs typeface="+mn-cs"/>
              </a:rPr>
              <a:t>8.39</a:t>
            </a:r>
            <a:r>
              <a:rPr lang="en-NZ" sz="1100" kern="1200" dirty="0">
                <a:solidFill>
                  <a:srgbClr val="0000CC"/>
                </a:solidFill>
                <a:effectLst>
                  <a:outerShdw blurRad="50800" dist="38100" dir="2700000" algn="tl" rotWithShape="0">
                    <a:srgbClr val="000000">
                      <a:alpha val="48000"/>
                    </a:srgbClr>
                  </a:outerShdw>
                </a:effectLst>
                <a:latin typeface="Calibri" panose="020F0502020204030204" pitchFamily="34" charset="0"/>
                <a:ea typeface="+mn-ea"/>
                <a:cs typeface="+mn-cs"/>
              </a:rPr>
              <a:t>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10.34 	5.94 	</a:t>
            </a:r>
          </a:p>
          <a:p>
            <a:pPr marL="203454" indent="-203454" defTabSz="813816">
              <a:lnSpc>
                <a:spcPct val="110000"/>
              </a:lnSpc>
              <a:spcBef>
                <a:spcPts val="890"/>
              </a:spcBef>
            </a:pPr>
            <a:r>
              <a:rPr lang="en-NZ" sz="1100" b="1" kern="1200" dirty="0">
                <a:solidFill>
                  <a:srgbClr val="0000CC"/>
                </a:solidFill>
                <a:effectLst>
                  <a:outerShdw blurRad="50800" dist="38100" dir="2700000" algn="tl" rotWithShape="0">
                    <a:srgbClr val="000000">
                      <a:alpha val="48000"/>
                    </a:srgbClr>
                  </a:outerShdw>
                </a:effectLst>
                <a:latin typeface="Calibri" panose="020F0502020204030204" pitchFamily="34" charset="0"/>
                <a:ea typeface="+mn-ea"/>
                <a:cs typeface="+mn-cs"/>
              </a:rPr>
              <a:t>70-74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15.52 	12.09 	</a:t>
            </a:r>
            <a:r>
              <a:rPr lang="en-NZ" sz="1100" b="1" kern="1200" dirty="0">
                <a:solidFill>
                  <a:srgbClr val="0000CC"/>
                </a:solidFill>
                <a:effectLst>
                  <a:outerShdw blurRad="50800" dist="38100" dir="2700000" algn="tl" rotWithShape="0">
                    <a:srgbClr val="000000">
                      <a:alpha val="48000"/>
                    </a:srgbClr>
                  </a:outerShdw>
                </a:effectLst>
                <a:latin typeface="Calibri" panose="020F0502020204030204" pitchFamily="34" charset="0"/>
                <a:ea typeface="+mn-ea"/>
                <a:cs typeface="+mn-cs"/>
              </a:rPr>
              <a:t>21.05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9.38 	</a:t>
            </a:r>
          </a:p>
          <a:p>
            <a:pPr marL="203454" indent="-203454" defTabSz="813816">
              <a:lnSpc>
                <a:spcPct val="110000"/>
              </a:lnSpc>
              <a:spcBef>
                <a:spcPts val="890"/>
              </a:spcBef>
            </a:pPr>
            <a:r>
              <a:rPr lang="en-NZ"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75-79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35.73 	22.92 	13.64 	25.00 	</a:t>
            </a:r>
          </a:p>
          <a:p>
            <a:pPr marL="203454" indent="-203454" defTabSz="813816">
              <a:lnSpc>
                <a:spcPct val="110000"/>
              </a:lnSpc>
              <a:spcBef>
                <a:spcPts val="890"/>
              </a:spcBef>
            </a:pPr>
            <a:r>
              <a:rPr lang="en-NZ"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80-84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82.30 	60.00 	33.33 	50.00 	</a:t>
            </a:r>
          </a:p>
          <a:p>
            <a:pPr marL="203454" indent="-203454" defTabSz="813816">
              <a:lnSpc>
                <a:spcPct val="110000"/>
              </a:lnSpc>
              <a:spcBef>
                <a:spcPts val="890"/>
              </a:spcBef>
            </a:pPr>
            <a:r>
              <a:rPr lang="en-NZ"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85-89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158.21 	66.67 	66.67 	100.00 	</a:t>
            </a:r>
          </a:p>
          <a:p>
            <a:pPr marL="203454" indent="-203454" defTabSz="813816">
              <a:lnSpc>
                <a:spcPct val="110000"/>
              </a:lnSpc>
              <a:spcBef>
                <a:spcPts val="890"/>
              </a:spcBef>
            </a:pPr>
            <a:r>
              <a:rPr lang="en-NZ" sz="1100" b="1"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90+ </a:t>
            </a:r>
            <a:r>
              <a:rPr lang="en-NZ" sz="1100" kern="1200" dirty="0">
                <a:solidFill>
                  <a:schemeClr val="tx1"/>
                </a:solidFill>
                <a:effectLst>
                  <a:outerShdw blurRad="50800" dist="38100" dir="2700000" algn="tl" rotWithShape="0">
                    <a:srgbClr val="000000">
                      <a:alpha val="48000"/>
                    </a:srgbClr>
                  </a:outerShdw>
                </a:effectLst>
                <a:latin typeface="Calibri" panose="020F0502020204030204" pitchFamily="34" charset="0"/>
                <a:ea typeface="+mn-ea"/>
                <a:cs typeface="+mn-cs"/>
              </a:rPr>
              <a:t>	264.12 	100.00 	* 	33.33 	</a:t>
            </a:r>
          </a:p>
          <a:p>
            <a:pPr>
              <a:lnSpc>
                <a:spcPct val="110000"/>
              </a:lnSpc>
            </a:pPr>
            <a:endParaRPr lang="en-NZ" sz="1100" dirty="0"/>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055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4883-834D-480B-B745-CC5C1230F9AD}"/>
              </a:ext>
            </a:extLst>
          </p:cNvPr>
          <p:cNvSpPr>
            <a:spLocks noGrp="1"/>
          </p:cNvSpPr>
          <p:nvPr>
            <p:ph type="title"/>
          </p:nvPr>
        </p:nvSpPr>
        <p:spPr>
          <a:xfrm>
            <a:off x="1595961" y="193576"/>
            <a:ext cx="8683348" cy="1143000"/>
          </a:xfr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en-US" sz="36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O</a:t>
            </a:r>
            <a:r>
              <a:rPr lang="en-US" sz="3600" i="0" u="none" strike="noStrike"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steoporotic fractures by gender, age group and fracture site (PAUL ET AL., 2007) </a:t>
            </a:r>
            <a:endParaRPr lang="en-NZ" sz="360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a:extLst>
              <a:ext uri="{FF2B5EF4-FFF2-40B4-BE49-F238E27FC236}">
                <a16:creationId xmlns:a16="http://schemas.microsoft.com/office/drawing/2014/main" id="{8A00FFFA-80D2-44E5-94D4-DEBE09F2CF7B}"/>
              </a:ext>
            </a:extLst>
          </p:cNvPr>
          <p:cNvSpPr>
            <a:spLocks noGrp="1"/>
          </p:cNvSpPr>
          <p:nvPr>
            <p:ph sz="quarter" idx="13"/>
          </p:nvPr>
        </p:nvSpPr>
        <p:spPr>
          <a:xfrm>
            <a:off x="1654685" y="1423193"/>
            <a:ext cx="8534400" cy="4423934"/>
          </a:xfrm>
        </p:spPr>
        <p:style>
          <a:lnRef idx="2">
            <a:schemeClr val="accent5"/>
          </a:lnRef>
          <a:fillRef idx="1">
            <a:schemeClr val="lt1"/>
          </a:fillRef>
          <a:effectRef idx="0">
            <a:schemeClr val="accent5"/>
          </a:effectRef>
          <a:fontRef idx="minor">
            <a:schemeClr val="dk1"/>
          </a:fontRef>
        </p:style>
        <p:txBody>
          <a:bodyPr>
            <a:normAutofit fontScale="25000" lnSpcReduction="20000"/>
          </a:bodyPr>
          <a:lstStyle/>
          <a:p>
            <a:pPr marL="0" indent="0">
              <a:buNone/>
            </a:pPr>
            <a:r>
              <a:rPr lang="en-US" sz="3400" b="1" i="0" u="none" strike="noStrike" baseline="0" dirty="0">
                <a:latin typeface="Calibri" panose="020F0502020204030204" pitchFamily="34" charset="0"/>
              </a:rPr>
              <a:t>Total projected osteoporotic fracture incidence in 2007 </a:t>
            </a:r>
          </a:p>
          <a:p>
            <a:r>
              <a:rPr lang="en-US" sz="3400" b="1" i="0" u="none" strike="noStrike" baseline="0" dirty="0">
                <a:latin typeface="Calibri" panose="020F0502020204030204" pitchFamily="34" charset="0"/>
              </a:rPr>
              <a:t>Men </a:t>
            </a:r>
            <a:r>
              <a:rPr lang="en-US" sz="3400" b="0" i="0" u="none" strike="noStrike" baseline="0" dirty="0">
                <a:latin typeface="Calibri" panose="020F0502020204030204" pitchFamily="34" charset="0"/>
              </a:rPr>
              <a:t>	</a:t>
            </a:r>
            <a:r>
              <a:rPr lang="en-US" sz="3400" b="1" i="0" u="none" strike="noStrike" baseline="0" dirty="0">
                <a:latin typeface="Calibri" panose="020F0502020204030204" pitchFamily="34" charset="0"/>
              </a:rPr>
              <a:t>50–54 	55–59 	60–64 	65–69 	70–74 	75–79 	80–84 	85 + 	TOTAL </a:t>
            </a:r>
            <a:r>
              <a:rPr lang="en-US" sz="3400" b="0" i="0" u="none" strike="noStrike" baseline="0" dirty="0">
                <a:latin typeface="Calibri" panose="020F0502020204030204" pitchFamily="34" charset="0"/>
              </a:rPr>
              <a:t>	</a:t>
            </a:r>
          </a:p>
          <a:p>
            <a:r>
              <a:rPr lang="en-US" sz="3400" b="1" i="0" u="none" strike="noStrike" baseline="0" dirty="0">
                <a:latin typeface="Calibri" panose="020F0502020204030204" pitchFamily="34" charset="0"/>
              </a:rPr>
              <a:t>Hip </a:t>
            </a:r>
            <a:r>
              <a:rPr lang="en-US" sz="3400" b="0" i="0" u="none" strike="noStrike" baseline="0" dirty="0">
                <a:latin typeface="Calibri" panose="020F0502020204030204" pitchFamily="34" charset="0"/>
              </a:rPr>
              <a:t>	29 	46 	45 	68 	95 	173 	266 	384 	</a:t>
            </a:r>
            <a:r>
              <a:rPr lang="en-US" sz="3400" b="1" i="0" u="none" strike="noStrike" baseline="0" dirty="0">
                <a:latin typeface="Calibri" panose="020F0502020204030204" pitchFamily="34" charset="0"/>
              </a:rPr>
              <a:t>1106 </a:t>
            </a:r>
            <a:r>
              <a:rPr lang="en-US" sz="3400" b="0" i="0" u="none" strike="noStrike" baseline="0" dirty="0">
                <a:latin typeface="Calibri" panose="020F0502020204030204" pitchFamily="34" charset="0"/>
              </a:rPr>
              <a:t>	</a:t>
            </a:r>
          </a:p>
          <a:p>
            <a:r>
              <a:rPr lang="en-NZ" sz="3400" b="1" i="0" u="none" strike="noStrike" baseline="0" dirty="0">
                <a:latin typeface="Calibri" panose="020F0502020204030204" pitchFamily="34" charset="0"/>
              </a:rPr>
              <a:t>Vertebra </a:t>
            </a:r>
            <a:r>
              <a:rPr lang="en-NZ" sz="3400" b="0" i="0" u="none" strike="noStrike" baseline="0" dirty="0">
                <a:latin typeface="Calibri" panose="020F0502020204030204" pitchFamily="34" charset="0"/>
              </a:rPr>
              <a:t>	1687 	1001 	953 	751 	1191 	1429 	1616 	1775 	</a:t>
            </a:r>
            <a:r>
              <a:rPr lang="en-NZ" sz="3400" b="1" i="0" u="none" strike="noStrike" baseline="0" dirty="0">
                <a:latin typeface="Calibri" panose="020F0502020204030204" pitchFamily="34" charset="0"/>
              </a:rPr>
              <a:t>10405 </a:t>
            </a:r>
            <a:r>
              <a:rPr lang="en-NZ" sz="3400" b="0" i="0" u="none" strike="noStrike" baseline="0" dirty="0">
                <a:latin typeface="Calibri" panose="020F0502020204030204" pitchFamily="34" charset="0"/>
              </a:rPr>
              <a:t>	</a:t>
            </a:r>
          </a:p>
          <a:p>
            <a:r>
              <a:rPr lang="en-US" sz="3400" b="1" i="0" u="none" strike="noStrike" baseline="0" dirty="0">
                <a:latin typeface="Calibri" panose="020F0502020204030204" pitchFamily="34" charset="0"/>
              </a:rPr>
              <a:t>Other </a:t>
            </a:r>
            <a:r>
              <a:rPr lang="en-US" sz="3400" b="0" i="0" u="none" strike="noStrike" baseline="0" dirty="0">
                <a:latin typeface="Calibri" panose="020F0502020204030204" pitchFamily="34" charset="0"/>
              </a:rPr>
              <a:t>	2513 	4192 	1411 	2048 	1604 	1654 	3506 	3476 	</a:t>
            </a:r>
            <a:r>
              <a:rPr lang="en-US" sz="3400" b="1" i="0" u="none" strike="noStrike" baseline="0" dirty="0">
                <a:latin typeface="Calibri" panose="020F0502020204030204" pitchFamily="34" charset="0"/>
              </a:rPr>
              <a:t>20406 </a:t>
            </a:r>
            <a:r>
              <a:rPr lang="en-US" sz="3400" b="0" i="0" u="none" strike="noStrike" baseline="0" dirty="0">
                <a:latin typeface="Calibri" panose="020F0502020204030204" pitchFamily="34" charset="0"/>
              </a:rPr>
              <a:t>	</a:t>
            </a:r>
          </a:p>
          <a:p>
            <a:r>
              <a:rPr lang="en-NZ" sz="3400" b="1" i="0" u="none" strike="noStrike" baseline="0" dirty="0">
                <a:latin typeface="Calibri" panose="020F0502020204030204" pitchFamily="34" charset="0"/>
              </a:rPr>
              <a:t>TOTAL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4229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5239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2410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2867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2890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3257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5389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5636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31917 </a:t>
            </a:r>
            <a:r>
              <a:rPr lang="en-NZ" sz="3400" b="0" i="0" u="none" strike="noStrike" baseline="0" dirty="0">
                <a:latin typeface="Calibri" panose="020F0502020204030204" pitchFamily="34" charset="0"/>
              </a:rPr>
              <a:t>	</a:t>
            </a:r>
          </a:p>
          <a:p>
            <a:r>
              <a:rPr lang="en-US" sz="3400" b="1" i="0" u="none" strike="noStrike" baseline="0" dirty="0">
                <a:latin typeface="Calibri" panose="020F0502020204030204" pitchFamily="34" charset="0"/>
              </a:rPr>
              <a:t>Women </a:t>
            </a:r>
            <a:r>
              <a:rPr lang="en-US" sz="3400" b="0" i="0" u="none" strike="noStrike" baseline="0" dirty="0">
                <a:latin typeface="Calibri" panose="020F0502020204030204" pitchFamily="34" charset="0"/>
              </a:rPr>
              <a:t>	</a:t>
            </a:r>
            <a:r>
              <a:rPr lang="en-US" sz="3400" b="1" i="0" u="none" strike="noStrike" baseline="0" dirty="0">
                <a:latin typeface="Calibri" panose="020F0502020204030204" pitchFamily="34" charset="0"/>
              </a:rPr>
              <a:t>50–54 </a:t>
            </a:r>
            <a:r>
              <a:rPr lang="en-US" sz="3400" b="0" i="0" u="none" strike="noStrike" baseline="0" dirty="0">
                <a:latin typeface="Calibri" panose="020F0502020204030204" pitchFamily="34" charset="0"/>
              </a:rPr>
              <a:t>	</a:t>
            </a:r>
            <a:r>
              <a:rPr lang="en-US" sz="3400" b="1" i="0" u="none" strike="noStrike" baseline="0" dirty="0">
                <a:latin typeface="Calibri" panose="020F0502020204030204" pitchFamily="34" charset="0"/>
              </a:rPr>
              <a:t>55–59 </a:t>
            </a:r>
            <a:r>
              <a:rPr lang="en-US" sz="3400" b="0" i="0" u="none" strike="noStrike" baseline="0" dirty="0">
                <a:latin typeface="Calibri" panose="020F0502020204030204" pitchFamily="34" charset="0"/>
              </a:rPr>
              <a:t>	</a:t>
            </a:r>
            <a:r>
              <a:rPr lang="en-US" sz="3400" b="1" i="0" u="none" strike="noStrike" baseline="0" dirty="0">
                <a:latin typeface="Calibri" panose="020F0502020204030204" pitchFamily="34" charset="0"/>
              </a:rPr>
              <a:t>60–64 </a:t>
            </a:r>
            <a:r>
              <a:rPr lang="en-US" sz="3400" b="0" i="0" u="none" strike="noStrike" baseline="0" dirty="0">
                <a:latin typeface="Calibri" panose="020F0502020204030204" pitchFamily="34" charset="0"/>
              </a:rPr>
              <a:t>	</a:t>
            </a:r>
            <a:r>
              <a:rPr lang="en-US" sz="3400" b="1" i="0" u="none" strike="noStrike" baseline="0" dirty="0">
                <a:latin typeface="Calibri" panose="020F0502020204030204" pitchFamily="34" charset="0"/>
              </a:rPr>
              <a:t>65–69 </a:t>
            </a:r>
            <a:r>
              <a:rPr lang="en-US" sz="3400" b="0" i="0" u="none" strike="noStrike" baseline="0" dirty="0">
                <a:latin typeface="Calibri" panose="020F0502020204030204" pitchFamily="34" charset="0"/>
              </a:rPr>
              <a:t>	</a:t>
            </a:r>
            <a:r>
              <a:rPr lang="en-US" sz="3400" b="1" i="0" u="none" strike="noStrike" baseline="0" dirty="0">
                <a:latin typeface="Calibri" panose="020F0502020204030204" pitchFamily="34" charset="0"/>
              </a:rPr>
              <a:t>70–74 </a:t>
            </a:r>
            <a:r>
              <a:rPr lang="en-US" sz="3400" b="0" i="0" u="none" strike="noStrike" baseline="0" dirty="0">
                <a:latin typeface="Calibri" panose="020F0502020204030204" pitchFamily="34" charset="0"/>
              </a:rPr>
              <a:t>	</a:t>
            </a:r>
            <a:r>
              <a:rPr lang="en-US" sz="3400" b="1" i="0" u="none" strike="noStrike" baseline="0" dirty="0">
                <a:latin typeface="Calibri" panose="020F0502020204030204" pitchFamily="34" charset="0"/>
              </a:rPr>
              <a:t>75–79 </a:t>
            </a:r>
            <a:r>
              <a:rPr lang="en-US" sz="3400" b="0" i="0" u="none" strike="noStrike" baseline="0" dirty="0">
                <a:latin typeface="Calibri" panose="020F0502020204030204" pitchFamily="34" charset="0"/>
              </a:rPr>
              <a:t>	</a:t>
            </a:r>
            <a:r>
              <a:rPr lang="en-US" sz="3400" b="1" i="0" u="none" strike="noStrike" baseline="0" dirty="0">
                <a:latin typeface="Calibri" panose="020F0502020204030204" pitchFamily="34" charset="0"/>
              </a:rPr>
              <a:t>80–84 </a:t>
            </a:r>
            <a:r>
              <a:rPr lang="en-US" sz="3400" b="0" i="0" u="none" strike="noStrike" baseline="0" dirty="0">
                <a:latin typeface="Calibri" panose="020F0502020204030204" pitchFamily="34" charset="0"/>
              </a:rPr>
              <a:t>	</a:t>
            </a:r>
            <a:r>
              <a:rPr lang="en-US" sz="3400" b="1" i="0" u="none" strike="noStrike" baseline="0" dirty="0">
                <a:latin typeface="Calibri" panose="020F0502020204030204" pitchFamily="34" charset="0"/>
              </a:rPr>
              <a:t>85 + </a:t>
            </a:r>
            <a:r>
              <a:rPr lang="en-US" sz="3400" b="0" i="0" u="none" strike="noStrike" baseline="0" dirty="0">
                <a:latin typeface="Calibri" panose="020F0502020204030204" pitchFamily="34" charset="0"/>
              </a:rPr>
              <a:t>	</a:t>
            </a:r>
            <a:r>
              <a:rPr lang="en-US" sz="3400" b="1" i="0" u="none" strike="noStrike" baseline="0" dirty="0">
                <a:latin typeface="Calibri" panose="020F0502020204030204" pitchFamily="34" charset="0"/>
              </a:rPr>
              <a:t>TOTAL </a:t>
            </a:r>
            <a:r>
              <a:rPr lang="en-US" sz="3400" b="0" i="0" u="none" strike="noStrike" baseline="0" dirty="0">
                <a:latin typeface="Calibri" panose="020F0502020204030204" pitchFamily="34" charset="0"/>
              </a:rPr>
              <a:t>	</a:t>
            </a:r>
          </a:p>
          <a:p>
            <a:r>
              <a:rPr lang="en-US" sz="3400" b="1" i="0" u="none" strike="noStrike" baseline="0" dirty="0">
                <a:latin typeface="Calibri" panose="020F0502020204030204" pitchFamily="34" charset="0"/>
              </a:rPr>
              <a:t>Hip </a:t>
            </a:r>
            <a:r>
              <a:rPr lang="en-US" sz="3400" b="0" i="0" u="none" strike="noStrike" baseline="0" dirty="0">
                <a:latin typeface="Calibri" panose="020F0502020204030204" pitchFamily="34" charset="0"/>
              </a:rPr>
              <a:t>	17 	41 	62 	103 	179 	382 	624 	1289 	</a:t>
            </a:r>
            <a:r>
              <a:rPr lang="en-US" sz="3400" b="1" i="0" u="none" strike="noStrike" baseline="0" dirty="0">
                <a:latin typeface="Calibri" panose="020F0502020204030204" pitchFamily="34" charset="0"/>
              </a:rPr>
              <a:t>2697 </a:t>
            </a:r>
            <a:r>
              <a:rPr lang="en-US" sz="3400" b="0" i="0" u="none" strike="noStrike" baseline="0" dirty="0">
                <a:latin typeface="Calibri" panose="020F0502020204030204" pitchFamily="34" charset="0"/>
              </a:rPr>
              <a:t>	</a:t>
            </a:r>
          </a:p>
          <a:p>
            <a:r>
              <a:rPr lang="en-NZ" sz="3400" b="1" i="0" u="none" strike="noStrike" baseline="0" dirty="0">
                <a:latin typeface="Calibri" panose="020F0502020204030204" pitchFamily="34" charset="0"/>
              </a:rPr>
              <a:t>Vertebra </a:t>
            </a:r>
            <a:r>
              <a:rPr lang="en-NZ" sz="3400" b="0" i="0" u="none" strike="noStrike" baseline="0" dirty="0">
                <a:latin typeface="Calibri" panose="020F0502020204030204" pitchFamily="34" charset="0"/>
              </a:rPr>
              <a:t>	865 	888 	1304 	1458 	2128 	3140 	2693 	5114 	</a:t>
            </a:r>
            <a:r>
              <a:rPr lang="en-NZ" sz="3400" b="1" i="0" u="none" strike="noStrike" baseline="0" dirty="0">
                <a:latin typeface="Calibri" panose="020F0502020204030204" pitchFamily="34" charset="0"/>
              </a:rPr>
              <a:t>17590 </a:t>
            </a:r>
            <a:r>
              <a:rPr lang="en-NZ" sz="3400" b="0" i="0" u="none" strike="noStrike" baseline="0" dirty="0">
                <a:latin typeface="Calibri" panose="020F0502020204030204" pitchFamily="34" charset="0"/>
              </a:rPr>
              <a:t>	</a:t>
            </a:r>
          </a:p>
          <a:p>
            <a:r>
              <a:rPr lang="en-US" sz="3400" b="1" i="0" u="none" strike="noStrike" baseline="0" dirty="0">
                <a:latin typeface="Calibri" panose="020F0502020204030204" pitchFamily="34" charset="0"/>
              </a:rPr>
              <a:t>Other </a:t>
            </a:r>
            <a:r>
              <a:rPr lang="en-US" sz="3400" b="0" i="0" u="none" strike="noStrike" baseline="0" dirty="0">
                <a:latin typeface="Calibri" panose="020F0502020204030204" pitchFamily="34" charset="0"/>
              </a:rPr>
              <a:t>	2059 	2486 	2101 	2727 	2780 	4557 	4759 	10681 	</a:t>
            </a:r>
            <a:r>
              <a:rPr lang="en-US" sz="3400" b="1" i="0" u="none" strike="noStrike" baseline="0" dirty="0">
                <a:latin typeface="Calibri" panose="020F0502020204030204" pitchFamily="34" charset="0"/>
              </a:rPr>
              <a:t>32151 </a:t>
            </a:r>
            <a:r>
              <a:rPr lang="en-US" sz="3400" b="0" i="0" u="none" strike="noStrike" baseline="0" dirty="0">
                <a:latin typeface="Calibri" panose="020F0502020204030204" pitchFamily="34" charset="0"/>
              </a:rPr>
              <a:t>	</a:t>
            </a:r>
          </a:p>
          <a:p>
            <a:r>
              <a:rPr lang="en-NZ" sz="3400" b="1" i="0" u="none" strike="noStrike" baseline="0" dirty="0">
                <a:latin typeface="Calibri" panose="020F0502020204030204" pitchFamily="34" charset="0"/>
              </a:rPr>
              <a:t>TOTAL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2941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3415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3467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4288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5086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8079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8077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17084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52437 </a:t>
            </a:r>
            <a:r>
              <a:rPr lang="en-NZ" sz="3400" b="0" i="0" u="none" strike="noStrike" baseline="0" dirty="0">
                <a:latin typeface="Calibri" panose="020F0502020204030204" pitchFamily="34" charset="0"/>
              </a:rPr>
              <a:t>	</a:t>
            </a:r>
          </a:p>
          <a:p>
            <a:r>
              <a:rPr lang="en-NZ" sz="3400" b="1" i="0" u="none" strike="noStrike" baseline="0" dirty="0">
                <a:latin typeface="Calibri" panose="020F0502020204030204" pitchFamily="34" charset="0"/>
              </a:rPr>
              <a:t>TOTAL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50–54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55–59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60–64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65–69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70–74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75–79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80–84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85 +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TOTAL </a:t>
            </a:r>
            <a:r>
              <a:rPr lang="en-NZ" sz="3400" b="0" i="0" u="none" strike="noStrike" baseline="0" dirty="0">
                <a:latin typeface="Calibri" panose="020F0502020204030204" pitchFamily="34" charset="0"/>
              </a:rPr>
              <a:t>	</a:t>
            </a:r>
          </a:p>
          <a:p>
            <a:r>
              <a:rPr lang="en-US" sz="3400" b="1" i="0" u="none" strike="noStrike" baseline="0" dirty="0">
                <a:latin typeface="Calibri" panose="020F0502020204030204" pitchFamily="34" charset="0"/>
              </a:rPr>
              <a:t>Hip </a:t>
            </a:r>
            <a:r>
              <a:rPr lang="en-US" sz="3400" b="0" i="0" u="none" strike="noStrike" baseline="0" dirty="0">
                <a:latin typeface="Calibri" panose="020F0502020204030204" pitchFamily="34" charset="0"/>
              </a:rPr>
              <a:t>	46 	87 	107 	171 	274 	555 	890 	1673 	</a:t>
            </a:r>
            <a:r>
              <a:rPr lang="en-US" sz="3400" b="1" i="0" u="none" strike="noStrike" baseline="0" dirty="0">
                <a:latin typeface="Calibri" panose="020F0502020204030204" pitchFamily="34" charset="0"/>
              </a:rPr>
              <a:t>3803 </a:t>
            </a:r>
            <a:r>
              <a:rPr lang="en-US" sz="3400" b="0" i="0" u="none" strike="noStrike" baseline="0" dirty="0">
                <a:latin typeface="Calibri" panose="020F0502020204030204" pitchFamily="34" charset="0"/>
              </a:rPr>
              <a:t>	</a:t>
            </a:r>
          </a:p>
          <a:p>
            <a:r>
              <a:rPr lang="en-NZ" sz="3400" b="1" i="0" u="none" strike="noStrike" baseline="0" dirty="0">
                <a:latin typeface="Calibri" panose="020F0502020204030204" pitchFamily="34" charset="0"/>
              </a:rPr>
              <a:t>Vertebra </a:t>
            </a:r>
            <a:r>
              <a:rPr lang="en-NZ" sz="3400" b="0" i="0" u="none" strike="noStrike" baseline="0" dirty="0">
                <a:latin typeface="Calibri" panose="020F0502020204030204" pitchFamily="34" charset="0"/>
              </a:rPr>
              <a:t>	2552 	1890 	2258 	2209 	3319 	4569 	4309 	6889 	</a:t>
            </a:r>
            <a:r>
              <a:rPr lang="en-NZ" sz="3400" b="1" i="0" u="none" strike="noStrike" baseline="0" dirty="0">
                <a:latin typeface="Calibri" panose="020F0502020204030204" pitchFamily="34" charset="0"/>
              </a:rPr>
              <a:t>27994 </a:t>
            </a:r>
            <a:r>
              <a:rPr lang="en-NZ" sz="3400" b="0" i="0" u="none" strike="noStrike" baseline="0" dirty="0">
                <a:latin typeface="Calibri" panose="020F0502020204030204" pitchFamily="34" charset="0"/>
              </a:rPr>
              <a:t>	</a:t>
            </a:r>
          </a:p>
          <a:p>
            <a:r>
              <a:rPr lang="en-US" sz="3400" b="1" i="0" u="none" strike="noStrike" baseline="0" dirty="0">
                <a:latin typeface="Calibri" panose="020F0502020204030204" pitchFamily="34" charset="0"/>
              </a:rPr>
              <a:t>Other </a:t>
            </a:r>
            <a:r>
              <a:rPr lang="en-US" sz="3400" b="0" i="0" u="none" strike="noStrike" baseline="0" dirty="0">
                <a:latin typeface="Calibri" panose="020F0502020204030204" pitchFamily="34" charset="0"/>
              </a:rPr>
              <a:t>	4572 	6678 	3512 	4775 	4384 	6212 	8266 	14157 	</a:t>
            </a:r>
            <a:r>
              <a:rPr lang="en-US" sz="3400" b="1" i="0" u="none" strike="noStrike" baseline="0" dirty="0">
                <a:latin typeface="Calibri" panose="020F0502020204030204" pitchFamily="34" charset="0"/>
              </a:rPr>
              <a:t>52556 </a:t>
            </a:r>
            <a:r>
              <a:rPr lang="en-US" sz="3400" b="0" i="0" u="none" strike="noStrike" baseline="0" dirty="0">
                <a:latin typeface="Calibri" panose="020F0502020204030204" pitchFamily="34" charset="0"/>
              </a:rPr>
              <a:t>	</a:t>
            </a:r>
          </a:p>
          <a:p>
            <a:r>
              <a:rPr lang="en-NZ" sz="3400" b="1" i="0" u="none" strike="noStrike" baseline="0" dirty="0">
                <a:latin typeface="Calibri" panose="020F0502020204030204" pitchFamily="34" charset="0"/>
              </a:rPr>
              <a:t>TOTAL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7170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8654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5877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7155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7977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11336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13465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22720 </a:t>
            </a:r>
            <a:r>
              <a:rPr lang="en-NZ" sz="3400" b="0" i="0" u="none" strike="noStrike" baseline="0" dirty="0">
                <a:latin typeface="Calibri" panose="020F0502020204030204" pitchFamily="34" charset="0"/>
              </a:rPr>
              <a:t>	</a:t>
            </a:r>
            <a:r>
              <a:rPr lang="en-NZ" sz="3400" b="1" i="0" u="none" strike="noStrike" baseline="0" dirty="0">
                <a:latin typeface="Calibri" panose="020F0502020204030204" pitchFamily="34" charset="0"/>
              </a:rPr>
              <a:t>84354 </a:t>
            </a:r>
            <a:r>
              <a:rPr lang="en-NZ" sz="3400" b="0" i="0" u="none" strike="noStrike" baseline="0" dirty="0">
                <a:latin typeface="Calibri" panose="020F0502020204030204" pitchFamily="34" charset="0"/>
              </a:rPr>
              <a:t>	</a:t>
            </a:r>
          </a:p>
          <a:p>
            <a:endParaRPr lang="en-NZ" dirty="0"/>
          </a:p>
        </p:txBody>
      </p:sp>
    </p:spTree>
    <p:extLst>
      <p:ext uri="{BB962C8B-B14F-4D97-AF65-F5344CB8AC3E}">
        <p14:creationId xmlns:p14="http://schemas.microsoft.com/office/powerpoint/2010/main" val="721693201"/>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NRA Font">
      <a:majorFont>
        <a:latin typeface="Arial"/>
        <a:ea typeface=""/>
        <a:cs typeface=""/>
      </a:majorFont>
      <a:minorFont>
        <a:latin typeface="Arial"/>
        <a:ea typeface=""/>
        <a:cs typeface=""/>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1763</TotalTime>
  <Words>1920</Words>
  <Application>Microsoft Office PowerPoint</Application>
  <PresentationFormat>Widescreen</PresentationFormat>
  <Paragraphs>291</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Georgia</vt:lpstr>
      <vt:lpstr>Rockwell</vt:lpstr>
      <vt:lpstr>Times New Roman</vt:lpstr>
      <vt:lpstr>Wingdings</vt:lpstr>
      <vt:lpstr>Slipstream</vt:lpstr>
      <vt:lpstr>Bone health of Maori/Pacific patients (CMH) ANZFFR audit  May 2022- January 2023</vt:lpstr>
      <vt:lpstr>Osteoporosis and Fragility Fracture (FF)</vt:lpstr>
      <vt:lpstr>ANZ Fragility Fracture Registry (ANZFFR)</vt:lpstr>
      <vt:lpstr>Aim of Audit</vt:lpstr>
      <vt:lpstr>Equity vs Equality</vt:lpstr>
      <vt:lpstr>Population in CM  Data provided from David Xu, CMDHB</vt:lpstr>
      <vt:lpstr>CM population with FF aged 50 &amp; over</vt:lpstr>
      <vt:lpstr>Hip Fracture incidence by age, gender and ethnicity (Brown ET AL., 2007) </vt:lpstr>
      <vt:lpstr>Osteoporotic fractures by gender, age group and fracture site (PAUL ET AL., 2007) </vt:lpstr>
      <vt:lpstr>Common Types of Fractures in CM</vt:lpstr>
      <vt:lpstr>Total number of FF May 2022-Jan 2023 Total Patients:997 </vt:lpstr>
      <vt:lpstr>Prevalence Difference in Gender with FF </vt:lpstr>
      <vt:lpstr>*DEXA order vs Done Treatment recommended vs Started </vt:lpstr>
      <vt:lpstr>Possible reasons for treatment not started </vt:lpstr>
      <vt:lpstr>Mortality appears almost 3x in Maori/Pacific patients compared to Non Maori patients</vt:lpstr>
      <vt:lpstr>PowerPoint Presentation</vt:lpstr>
      <vt:lpstr>Reason for treatment not starting in the                   Maori/Pacific Population    </vt:lpstr>
      <vt:lpstr>Sub-Analysis of ankle fractures among Maori/Pacific patients</vt:lpstr>
      <vt:lpstr> Referred to Strength and Balance</vt:lpstr>
      <vt:lpstr>Potential Inequity Identified</vt:lpstr>
      <vt:lpstr>Access Barriers for DXA scans and treatment</vt:lpstr>
      <vt:lpstr>Some impacts of Social Determinants, burden of illness, treatment and capacity issues on accessing appropriate care </vt:lpstr>
      <vt:lpstr>Simply providing the information is not sufficient.  Create Conversation that is PCCC, culturally safe, PSDM and MDM  Collaborate care with patients and Whanau. Tailored/Personalised to individual  Understand and address patient workload (burden of illness, treatment and life) and capacity   Reduce Waitlist  Community GP services require more education to be able to identify and intervene.  Accurate data entry into the registry </vt:lpstr>
      <vt:lpstr>References</vt:lpstr>
      <vt:lpstr>Thank You to everyone who has contributed to this audit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dc:title>
  <dc:creator>Elizabeth Prasad (CMDHB)</dc:creator>
  <cp:lastModifiedBy>Stewart Fleming</cp:lastModifiedBy>
  <cp:revision>122</cp:revision>
  <cp:lastPrinted>2023-06-13T21:28:57Z</cp:lastPrinted>
  <dcterms:created xsi:type="dcterms:W3CDTF">2023-03-30T00:26:37Z</dcterms:created>
  <dcterms:modified xsi:type="dcterms:W3CDTF">2023-07-26T07:48:32Z</dcterms:modified>
</cp:coreProperties>
</file>