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7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1" r:id="rId7"/>
    <p:sldId id="260" r:id="rId8"/>
    <p:sldId id="269" r:id="rId9"/>
    <p:sldId id="270" r:id="rId10"/>
    <p:sldId id="271" r:id="rId11"/>
    <p:sldId id="272" r:id="rId12"/>
    <p:sldId id="273" r:id="rId13"/>
    <p:sldId id="262" r:id="rId14"/>
    <p:sldId id="264" r:id="rId15"/>
    <p:sldId id="263" r:id="rId16"/>
    <p:sldId id="267" r:id="rId17"/>
    <p:sldId id="266" r:id="rId18"/>
    <p:sldId id="265" r:id="rId19"/>
    <p:sldId id="26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HuHAxYiaFsOraQpwYUCddlvm1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D953A4-E833-4A60-B25C-396F2F8042DA}" v="2" dt="2023-05-04T23:08:09.2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Ward" userId="e613ab16-9cb2-494b-8272-ab0d3135c493" providerId="ADAL" clId="{E4D953A4-E833-4A60-B25C-396F2F8042DA}"/>
    <pc:docChg chg="custSel delSld modSld">
      <pc:chgData name="Nicola Ward" userId="e613ab16-9cb2-494b-8272-ab0d3135c493" providerId="ADAL" clId="{E4D953A4-E833-4A60-B25C-396F2F8042DA}" dt="2023-05-04T23:10:23.910" v="85" actId="33524"/>
      <pc:docMkLst>
        <pc:docMk/>
      </pc:docMkLst>
      <pc:sldChg chg="modSp mod">
        <pc:chgData name="Nicola Ward" userId="e613ab16-9cb2-494b-8272-ab0d3135c493" providerId="ADAL" clId="{E4D953A4-E833-4A60-B25C-396F2F8042DA}" dt="2023-05-04T23:09:02.089" v="79" actId="20577"/>
        <pc:sldMkLst>
          <pc:docMk/>
          <pc:sldMk cId="0" sldId="256"/>
        </pc:sldMkLst>
        <pc:spChg chg="mod">
          <ac:chgData name="Nicola Ward" userId="e613ab16-9cb2-494b-8272-ab0d3135c493" providerId="ADAL" clId="{E4D953A4-E833-4A60-B25C-396F2F8042DA}" dt="2023-05-04T23:09:02.089" v="79" actId="20577"/>
          <ac:spMkLst>
            <pc:docMk/>
            <pc:sldMk cId="0" sldId="256"/>
            <ac:spMk id="155" creationId="{00000000-0000-0000-0000-000000000000}"/>
          </ac:spMkLst>
        </pc:spChg>
      </pc:sldChg>
      <pc:sldChg chg="modSp mod">
        <pc:chgData name="Nicola Ward" userId="e613ab16-9cb2-494b-8272-ab0d3135c493" providerId="ADAL" clId="{E4D953A4-E833-4A60-B25C-396F2F8042DA}" dt="2023-05-04T22:06:01.472" v="3" actId="20577"/>
        <pc:sldMkLst>
          <pc:docMk/>
          <pc:sldMk cId="0" sldId="257"/>
        </pc:sldMkLst>
        <pc:spChg chg="mod">
          <ac:chgData name="Nicola Ward" userId="e613ab16-9cb2-494b-8272-ab0d3135c493" providerId="ADAL" clId="{E4D953A4-E833-4A60-B25C-396F2F8042DA}" dt="2023-05-04T22:06:01.472" v="3" actId="20577"/>
          <ac:spMkLst>
            <pc:docMk/>
            <pc:sldMk cId="0" sldId="257"/>
            <ac:spMk id="162" creationId="{00000000-0000-0000-0000-000000000000}"/>
          </ac:spMkLst>
        </pc:spChg>
      </pc:sldChg>
      <pc:sldChg chg="modSp mod">
        <pc:chgData name="Nicola Ward" userId="e613ab16-9cb2-494b-8272-ab0d3135c493" providerId="ADAL" clId="{E4D953A4-E833-4A60-B25C-396F2F8042DA}" dt="2023-05-04T22:08:06.111" v="29" actId="313"/>
        <pc:sldMkLst>
          <pc:docMk/>
          <pc:sldMk cId="1558309399" sldId="262"/>
        </pc:sldMkLst>
        <pc:spChg chg="mod">
          <ac:chgData name="Nicola Ward" userId="e613ab16-9cb2-494b-8272-ab0d3135c493" providerId="ADAL" clId="{E4D953A4-E833-4A60-B25C-396F2F8042DA}" dt="2023-05-04T22:08:06.111" v="29" actId="313"/>
          <ac:spMkLst>
            <pc:docMk/>
            <pc:sldMk cId="1558309399" sldId="262"/>
            <ac:spMk id="193" creationId="{00000000-0000-0000-0000-000000000000}"/>
          </ac:spMkLst>
        </pc:spChg>
      </pc:sldChg>
      <pc:sldChg chg="del">
        <pc:chgData name="Nicola Ward" userId="e613ab16-9cb2-494b-8272-ab0d3135c493" providerId="ADAL" clId="{E4D953A4-E833-4A60-B25C-396F2F8042DA}" dt="2023-05-04T23:10:07.122" v="82" actId="2696"/>
        <pc:sldMkLst>
          <pc:docMk/>
          <pc:sldMk cId="0" sldId="274"/>
        </pc:sldMkLst>
      </pc:sldChg>
      <pc:sldChg chg="del">
        <pc:chgData name="Nicola Ward" userId="e613ab16-9cb2-494b-8272-ab0d3135c493" providerId="ADAL" clId="{E4D953A4-E833-4A60-B25C-396F2F8042DA}" dt="2023-05-04T23:09:56.406" v="80" actId="2696"/>
        <pc:sldMkLst>
          <pc:docMk/>
          <pc:sldMk cId="0" sldId="275"/>
        </pc:sldMkLst>
      </pc:sldChg>
      <pc:sldChg chg="del">
        <pc:chgData name="Nicola Ward" userId="e613ab16-9cb2-494b-8272-ab0d3135c493" providerId="ADAL" clId="{E4D953A4-E833-4A60-B25C-396F2F8042DA}" dt="2023-05-04T23:10:01.193" v="81" actId="2696"/>
        <pc:sldMkLst>
          <pc:docMk/>
          <pc:sldMk cId="0" sldId="276"/>
        </pc:sldMkLst>
      </pc:sldChg>
      <pc:sldChg chg="del">
        <pc:chgData name="Nicola Ward" userId="e613ab16-9cb2-494b-8272-ab0d3135c493" providerId="ADAL" clId="{E4D953A4-E833-4A60-B25C-396F2F8042DA}" dt="2023-05-04T23:10:10.113" v="83" actId="2696"/>
        <pc:sldMkLst>
          <pc:docMk/>
          <pc:sldMk cId="0" sldId="277"/>
        </pc:sldMkLst>
      </pc:sldChg>
      <pc:sldChg chg="del">
        <pc:chgData name="Nicola Ward" userId="e613ab16-9cb2-494b-8272-ab0d3135c493" providerId="ADAL" clId="{E4D953A4-E833-4A60-B25C-396F2F8042DA}" dt="2023-05-04T23:10:15.170" v="84" actId="2696"/>
        <pc:sldMkLst>
          <pc:docMk/>
          <pc:sldMk cId="0" sldId="278"/>
        </pc:sldMkLst>
      </pc:sldChg>
      <pc:sldChg chg="modSp mod">
        <pc:chgData name="Nicola Ward" userId="e613ab16-9cb2-494b-8272-ab0d3135c493" providerId="ADAL" clId="{E4D953A4-E833-4A60-B25C-396F2F8042DA}" dt="2023-05-04T23:10:23.910" v="85" actId="33524"/>
        <pc:sldMkLst>
          <pc:docMk/>
          <pc:sldMk cId="0" sldId="279"/>
        </pc:sldMkLst>
        <pc:spChg chg="mod">
          <ac:chgData name="Nicola Ward" userId="e613ab16-9cb2-494b-8272-ab0d3135c493" providerId="ADAL" clId="{E4D953A4-E833-4A60-B25C-396F2F8042DA}" dt="2023-05-04T23:10:23.910" v="85" actId="33524"/>
          <ac:spMkLst>
            <pc:docMk/>
            <pc:sldMk cId="0" sldId="279"/>
            <ac:spMk id="215" creationId="{00000000-0000-0000-0000-000000000000}"/>
          </ac:spMkLst>
        </pc:spChg>
      </pc:sldChg>
      <pc:sldChg chg="modSp mod">
        <pc:chgData name="Nicola Ward" userId="e613ab16-9cb2-494b-8272-ab0d3135c493" providerId="ADAL" clId="{E4D953A4-E833-4A60-B25C-396F2F8042DA}" dt="2023-05-04T23:08:09.341" v="30" actId="27636"/>
        <pc:sldMkLst>
          <pc:docMk/>
          <pc:sldMk cId="0" sldId="282"/>
        </pc:sldMkLst>
        <pc:spChg chg="mod">
          <ac:chgData name="Nicola Ward" userId="e613ab16-9cb2-494b-8272-ab0d3135c493" providerId="ADAL" clId="{E4D953A4-E833-4A60-B25C-396F2F8042DA}" dt="2023-05-04T23:08:09.341" v="30" actId="27636"/>
          <ac:spMkLst>
            <pc:docMk/>
            <pc:sldMk cId="0" sldId="282"/>
            <ac:spMk id="236" creationId="{00000000-0000-0000-0000-000000000000}"/>
          </ac:spMkLst>
        </pc:spChg>
      </pc:sldChg>
    </pc:docChg>
  </pc:docChgLst>
  <pc:docChgLst>
    <pc:chgData name="Nicola Ward" userId="e613ab16-9cb2-494b-8272-ab0d3135c493" providerId="ADAL" clId="{A042FEBF-1B88-4391-ABD2-8FBBB6943D60}"/>
    <pc:docChg chg="custSel addSld modSld sldOrd">
      <pc:chgData name="Nicola Ward" userId="e613ab16-9cb2-494b-8272-ab0d3135c493" providerId="ADAL" clId="{A042FEBF-1B88-4391-ABD2-8FBBB6943D60}" dt="2023-04-10T23:17:25.556" v="568" actId="20577"/>
      <pc:docMkLst>
        <pc:docMk/>
      </pc:docMkLst>
      <pc:sldChg chg="modSp mod">
        <pc:chgData name="Nicola Ward" userId="e613ab16-9cb2-494b-8272-ab0d3135c493" providerId="ADAL" clId="{A042FEBF-1B88-4391-ABD2-8FBBB6943D60}" dt="2023-04-10T22:48:02.060" v="54" actId="20577"/>
        <pc:sldMkLst>
          <pc:docMk/>
          <pc:sldMk cId="0" sldId="257"/>
        </pc:sldMkLst>
        <pc:spChg chg="mod">
          <ac:chgData name="Nicola Ward" userId="e613ab16-9cb2-494b-8272-ab0d3135c493" providerId="ADAL" clId="{A042FEBF-1B88-4391-ABD2-8FBBB6943D60}" dt="2023-04-10T22:48:02.060" v="54" actId="20577"/>
          <ac:spMkLst>
            <pc:docMk/>
            <pc:sldMk cId="0" sldId="257"/>
            <ac:spMk id="162" creationId="{00000000-0000-0000-0000-000000000000}"/>
          </ac:spMkLst>
        </pc:spChg>
      </pc:sldChg>
      <pc:sldChg chg="delSp modSp mod">
        <pc:chgData name="Nicola Ward" userId="e613ab16-9cb2-494b-8272-ab0d3135c493" providerId="ADAL" clId="{A042FEBF-1B88-4391-ABD2-8FBBB6943D60}" dt="2023-04-10T22:59:08.573" v="107"/>
        <pc:sldMkLst>
          <pc:docMk/>
          <pc:sldMk cId="0" sldId="259"/>
        </pc:sldMkLst>
        <pc:spChg chg="del mod">
          <ac:chgData name="Nicola Ward" userId="e613ab16-9cb2-494b-8272-ab0d3135c493" providerId="ADAL" clId="{A042FEBF-1B88-4391-ABD2-8FBBB6943D60}" dt="2023-04-10T22:59:08.573" v="107"/>
          <ac:spMkLst>
            <pc:docMk/>
            <pc:sldMk cId="0" sldId="259"/>
            <ac:spMk id="188" creationId="{00000000-0000-0000-0000-000000000000}"/>
          </ac:spMkLst>
        </pc:spChg>
      </pc:sldChg>
      <pc:sldChg chg="modNotesTx">
        <pc:chgData name="Nicola Ward" userId="e613ab16-9cb2-494b-8272-ab0d3135c493" providerId="ADAL" clId="{A042FEBF-1B88-4391-ABD2-8FBBB6943D60}" dt="2023-04-10T22:59:39.678" v="108" actId="6549"/>
        <pc:sldMkLst>
          <pc:docMk/>
          <pc:sldMk cId="2816900431" sldId="261"/>
        </pc:sldMkLst>
      </pc:sldChg>
      <pc:sldChg chg="modSp mod">
        <pc:chgData name="Nicola Ward" userId="e613ab16-9cb2-494b-8272-ab0d3135c493" providerId="ADAL" clId="{A042FEBF-1B88-4391-ABD2-8FBBB6943D60}" dt="2023-04-10T22:53:03.504" v="57" actId="20577"/>
        <pc:sldMkLst>
          <pc:docMk/>
          <pc:sldMk cId="1558309399" sldId="262"/>
        </pc:sldMkLst>
        <pc:spChg chg="mod">
          <ac:chgData name="Nicola Ward" userId="e613ab16-9cb2-494b-8272-ab0d3135c493" providerId="ADAL" clId="{A042FEBF-1B88-4391-ABD2-8FBBB6943D60}" dt="2023-04-10T22:53:03.504" v="57" actId="20577"/>
          <ac:spMkLst>
            <pc:docMk/>
            <pc:sldMk cId="1558309399" sldId="262"/>
            <ac:spMk id="193" creationId="{00000000-0000-0000-0000-000000000000}"/>
          </ac:spMkLst>
        </pc:spChg>
      </pc:sldChg>
      <pc:sldChg chg="addSp delSp modSp mod">
        <pc:chgData name="Nicola Ward" userId="e613ab16-9cb2-494b-8272-ab0d3135c493" providerId="ADAL" clId="{A042FEBF-1B88-4391-ABD2-8FBBB6943D60}" dt="2023-04-10T23:01:22.122" v="119" actId="21"/>
        <pc:sldMkLst>
          <pc:docMk/>
          <pc:sldMk cId="2511413579" sldId="263"/>
        </pc:sldMkLst>
        <pc:spChg chg="mod">
          <ac:chgData name="Nicola Ward" userId="e613ab16-9cb2-494b-8272-ab0d3135c493" providerId="ADAL" clId="{A042FEBF-1B88-4391-ABD2-8FBBB6943D60}" dt="2023-04-10T23:00:56.482" v="115" actId="20577"/>
          <ac:spMkLst>
            <pc:docMk/>
            <pc:sldMk cId="2511413579" sldId="263"/>
            <ac:spMk id="193" creationId="{00000000-0000-0000-0000-000000000000}"/>
          </ac:spMkLst>
        </pc:spChg>
        <pc:picChg chg="add del mod">
          <ac:chgData name="Nicola Ward" userId="e613ab16-9cb2-494b-8272-ab0d3135c493" providerId="ADAL" clId="{A042FEBF-1B88-4391-ABD2-8FBBB6943D60}" dt="2023-04-10T22:54:29.332" v="60" actId="21"/>
          <ac:picMkLst>
            <pc:docMk/>
            <pc:sldMk cId="2511413579" sldId="263"/>
            <ac:picMk id="2" creationId="{3CFC29FB-909E-D8AC-01B9-EF13F7F09552}"/>
          </ac:picMkLst>
        </pc:picChg>
        <pc:picChg chg="add mod">
          <ac:chgData name="Nicola Ward" userId="e613ab16-9cb2-494b-8272-ab0d3135c493" providerId="ADAL" clId="{A042FEBF-1B88-4391-ABD2-8FBBB6943D60}" dt="2023-04-10T23:00:20.016" v="112" actId="14100"/>
          <ac:picMkLst>
            <pc:docMk/>
            <pc:sldMk cId="2511413579" sldId="263"/>
            <ac:picMk id="4" creationId="{DE28A93B-6038-B861-ED9F-04A748608503}"/>
          </ac:picMkLst>
        </pc:picChg>
        <pc:picChg chg="add del mod">
          <ac:chgData name="Nicola Ward" userId="e613ab16-9cb2-494b-8272-ab0d3135c493" providerId="ADAL" clId="{A042FEBF-1B88-4391-ABD2-8FBBB6943D60}" dt="2023-04-10T23:01:22.122" v="119" actId="21"/>
          <ac:picMkLst>
            <pc:docMk/>
            <pc:sldMk cId="2511413579" sldId="263"/>
            <ac:picMk id="5" creationId="{2EAC5CEB-11AF-2AB2-1CCD-680BE184D7D3}"/>
          </ac:picMkLst>
        </pc:picChg>
      </pc:sldChg>
      <pc:sldChg chg="addSp delSp modSp mod modNotesTx">
        <pc:chgData name="Nicola Ward" userId="e613ab16-9cb2-494b-8272-ab0d3135c493" providerId="ADAL" clId="{A042FEBF-1B88-4391-ABD2-8FBBB6943D60}" dt="2023-04-10T23:17:25.556" v="568" actId="20577"/>
        <pc:sldMkLst>
          <pc:docMk/>
          <pc:sldMk cId="3392034913" sldId="265"/>
        </pc:sldMkLst>
        <pc:spChg chg="del mod">
          <ac:chgData name="Nicola Ward" userId="e613ab16-9cb2-494b-8272-ab0d3135c493" providerId="ADAL" clId="{A042FEBF-1B88-4391-ABD2-8FBBB6943D60}" dt="2023-04-10T23:17:19.599" v="567" actId="478"/>
          <ac:spMkLst>
            <pc:docMk/>
            <pc:sldMk cId="3392034913" sldId="265"/>
            <ac:spMk id="199" creationId="{00000000-0000-0000-0000-000000000000}"/>
          </ac:spMkLst>
        </pc:spChg>
        <pc:inkChg chg="add mod">
          <ac:chgData name="Nicola Ward" userId="e613ab16-9cb2-494b-8272-ab0d3135c493" providerId="ADAL" clId="{A042FEBF-1B88-4391-ABD2-8FBBB6943D60}" dt="2023-04-10T23:16:57.649" v="560" actId="1076"/>
          <ac:inkMkLst>
            <pc:docMk/>
            <pc:sldMk cId="3392034913" sldId="265"/>
            <ac:inkMk id="3" creationId="{F06CB5BA-52FF-D703-F12B-4119CB0C2D11}"/>
          </ac:inkMkLst>
        </pc:inkChg>
        <pc:inkChg chg="add">
          <ac:chgData name="Nicola Ward" userId="e613ab16-9cb2-494b-8272-ab0d3135c493" providerId="ADAL" clId="{A042FEBF-1B88-4391-ABD2-8FBBB6943D60}" dt="2023-04-10T23:16:51.597" v="559" actId="9405"/>
          <ac:inkMkLst>
            <pc:docMk/>
            <pc:sldMk cId="3392034913" sldId="265"/>
            <ac:inkMk id="4" creationId="{62F252B7-D67E-2D44-9E3C-DB28F26E50DA}"/>
          </ac:inkMkLst>
        </pc:inkChg>
      </pc:sldChg>
      <pc:sldChg chg="addSp delSp modSp add mod ord modNotesTx">
        <pc:chgData name="Nicola Ward" userId="e613ab16-9cb2-494b-8272-ab0d3135c493" providerId="ADAL" clId="{A042FEBF-1B88-4391-ABD2-8FBBB6943D60}" dt="2023-04-10T23:06:15.004" v="357" actId="5793"/>
        <pc:sldMkLst>
          <pc:docMk/>
          <pc:sldMk cId="1905913286" sldId="266"/>
        </pc:sldMkLst>
        <pc:spChg chg="mod">
          <ac:chgData name="Nicola Ward" userId="e613ab16-9cb2-494b-8272-ab0d3135c493" providerId="ADAL" clId="{A042FEBF-1B88-4391-ABD2-8FBBB6943D60}" dt="2023-04-10T23:04:14.354" v="169" actId="20577"/>
          <ac:spMkLst>
            <pc:docMk/>
            <pc:sldMk cId="1905913286" sldId="266"/>
            <ac:spMk id="193" creationId="{00000000-0000-0000-0000-000000000000}"/>
          </ac:spMkLst>
        </pc:spChg>
        <pc:spChg chg="del mod">
          <ac:chgData name="Nicola Ward" userId="e613ab16-9cb2-494b-8272-ab0d3135c493" providerId="ADAL" clId="{A042FEBF-1B88-4391-ABD2-8FBBB6943D60}" dt="2023-04-10T23:04:22.365" v="172"/>
          <ac:spMkLst>
            <pc:docMk/>
            <pc:sldMk cId="1905913286" sldId="266"/>
            <ac:spMk id="199" creationId="{00000000-0000-0000-0000-000000000000}"/>
          </ac:spMkLst>
        </pc:spChg>
        <pc:picChg chg="add mod">
          <ac:chgData name="Nicola Ward" userId="e613ab16-9cb2-494b-8272-ab0d3135c493" providerId="ADAL" clId="{A042FEBF-1B88-4391-ABD2-8FBBB6943D60}" dt="2023-04-10T22:58:38.627" v="104" actId="14100"/>
          <ac:picMkLst>
            <pc:docMk/>
            <pc:sldMk cId="1905913286" sldId="266"/>
            <ac:picMk id="2" creationId="{D5DE46C7-0C2A-9E11-0FD9-8EB517C84EDB}"/>
          </ac:picMkLst>
        </pc:picChg>
      </pc:sldChg>
      <pc:sldChg chg="addSp modSp add mod ord">
        <pc:chgData name="Nicola Ward" userId="e613ab16-9cb2-494b-8272-ab0d3135c493" providerId="ADAL" clId="{A042FEBF-1B88-4391-ABD2-8FBBB6943D60}" dt="2023-04-10T23:02:28.453" v="131" actId="1076"/>
        <pc:sldMkLst>
          <pc:docMk/>
          <pc:sldMk cId="2212469424" sldId="267"/>
        </pc:sldMkLst>
        <pc:spChg chg="mod">
          <ac:chgData name="Nicola Ward" userId="e613ab16-9cb2-494b-8272-ab0d3135c493" providerId="ADAL" clId="{A042FEBF-1B88-4391-ABD2-8FBBB6943D60}" dt="2023-04-10T23:01:26.038" v="120" actId="6549"/>
          <ac:spMkLst>
            <pc:docMk/>
            <pc:sldMk cId="2212469424" sldId="267"/>
            <ac:spMk id="193" creationId="{00000000-0000-0000-0000-000000000000}"/>
          </ac:spMkLst>
        </pc:spChg>
        <pc:picChg chg="add mod">
          <ac:chgData name="Nicola Ward" userId="e613ab16-9cb2-494b-8272-ab0d3135c493" providerId="ADAL" clId="{A042FEBF-1B88-4391-ABD2-8FBBB6943D60}" dt="2023-04-10T23:02:23.884" v="130" actId="1076"/>
          <ac:picMkLst>
            <pc:docMk/>
            <pc:sldMk cId="2212469424" sldId="267"/>
            <ac:picMk id="2" creationId="{B5CEE82C-B788-628C-986D-78122D4045C1}"/>
          </ac:picMkLst>
        </pc:picChg>
        <pc:picChg chg="add mod">
          <ac:chgData name="Nicola Ward" userId="e613ab16-9cb2-494b-8272-ab0d3135c493" providerId="ADAL" clId="{A042FEBF-1B88-4391-ABD2-8FBBB6943D60}" dt="2023-04-10T23:02:28.453" v="131" actId="1076"/>
          <ac:picMkLst>
            <pc:docMk/>
            <pc:sldMk cId="2212469424" sldId="267"/>
            <ac:picMk id="3" creationId="{43C3A570-A53A-84E7-2C78-2D922BBE7063}"/>
          </ac:picMkLst>
        </pc:picChg>
      </pc:sldChg>
      <pc:sldChg chg="addSp delSp modSp add mod modNotesTx">
        <pc:chgData name="Nicola Ward" userId="e613ab16-9cb2-494b-8272-ab0d3135c493" providerId="ADAL" clId="{A042FEBF-1B88-4391-ABD2-8FBBB6943D60}" dt="2023-04-10T23:10:19.621" v="557" actId="9405"/>
        <pc:sldMkLst>
          <pc:docMk/>
          <pc:sldMk cId="495037528" sldId="268"/>
        </pc:sldMkLst>
        <pc:spChg chg="mod">
          <ac:chgData name="Nicola Ward" userId="e613ab16-9cb2-494b-8272-ab0d3135c493" providerId="ADAL" clId="{A042FEBF-1B88-4391-ABD2-8FBBB6943D60}" dt="2023-04-10T23:09:05.615" v="520" actId="20577"/>
          <ac:spMkLst>
            <pc:docMk/>
            <pc:sldMk cId="495037528" sldId="268"/>
            <ac:spMk id="193" creationId="{00000000-0000-0000-0000-000000000000}"/>
          </ac:spMkLst>
        </pc:spChg>
        <pc:picChg chg="del">
          <ac:chgData name="Nicola Ward" userId="e613ab16-9cb2-494b-8272-ab0d3135c493" providerId="ADAL" clId="{A042FEBF-1B88-4391-ABD2-8FBBB6943D60}" dt="2023-04-10T23:07:52.804" v="493" actId="21"/>
          <ac:picMkLst>
            <pc:docMk/>
            <pc:sldMk cId="495037528" sldId="268"/>
            <ac:picMk id="2" creationId="{40F98195-493E-4B02-FF94-5B77DE4AA4E6}"/>
          </ac:picMkLst>
        </pc:picChg>
        <pc:picChg chg="add mod">
          <ac:chgData name="Nicola Ward" userId="e613ab16-9cb2-494b-8272-ab0d3135c493" providerId="ADAL" clId="{A042FEBF-1B88-4391-ABD2-8FBBB6943D60}" dt="2023-04-10T23:08:51.493" v="505" actId="14100"/>
          <ac:picMkLst>
            <pc:docMk/>
            <pc:sldMk cId="495037528" sldId="268"/>
            <ac:picMk id="3" creationId="{5852CA5C-47B7-2A32-4DC0-37043340FBBD}"/>
          </ac:picMkLst>
        </pc:picChg>
        <pc:inkChg chg="add">
          <ac:chgData name="Nicola Ward" userId="e613ab16-9cb2-494b-8272-ab0d3135c493" providerId="ADAL" clId="{A042FEBF-1B88-4391-ABD2-8FBBB6943D60}" dt="2023-04-10T23:09:38.715" v="551" actId="9405"/>
          <ac:inkMkLst>
            <pc:docMk/>
            <pc:sldMk cId="495037528" sldId="268"/>
            <ac:inkMk id="4" creationId="{E5864768-E492-7C4B-EC5E-D864FDA9D887}"/>
          </ac:inkMkLst>
        </pc:inkChg>
        <pc:inkChg chg="add">
          <ac:chgData name="Nicola Ward" userId="e613ab16-9cb2-494b-8272-ab0d3135c493" providerId="ADAL" clId="{A042FEBF-1B88-4391-ABD2-8FBBB6943D60}" dt="2023-04-10T23:09:42.328" v="552" actId="9405"/>
          <ac:inkMkLst>
            <pc:docMk/>
            <pc:sldMk cId="495037528" sldId="268"/>
            <ac:inkMk id="5" creationId="{F21AFF19-AA31-8821-7B1B-0BE80BC10695}"/>
          </ac:inkMkLst>
        </pc:inkChg>
        <pc:inkChg chg="add">
          <ac:chgData name="Nicola Ward" userId="e613ab16-9cb2-494b-8272-ab0d3135c493" providerId="ADAL" clId="{A042FEBF-1B88-4391-ABD2-8FBBB6943D60}" dt="2023-04-10T23:09:50.945" v="553" actId="9405"/>
          <ac:inkMkLst>
            <pc:docMk/>
            <pc:sldMk cId="495037528" sldId="268"/>
            <ac:inkMk id="6" creationId="{A2D68A67-22B0-3AD5-9A46-7BAE6407E576}"/>
          </ac:inkMkLst>
        </pc:inkChg>
        <pc:inkChg chg="add">
          <ac:chgData name="Nicola Ward" userId="e613ab16-9cb2-494b-8272-ab0d3135c493" providerId="ADAL" clId="{A042FEBF-1B88-4391-ABD2-8FBBB6943D60}" dt="2023-04-10T23:10:04.658" v="554" actId="9405"/>
          <ac:inkMkLst>
            <pc:docMk/>
            <pc:sldMk cId="495037528" sldId="268"/>
            <ac:inkMk id="7" creationId="{5B32EFE3-24D4-685E-32A3-10849BE91BE7}"/>
          </ac:inkMkLst>
        </pc:inkChg>
        <pc:inkChg chg="add">
          <ac:chgData name="Nicola Ward" userId="e613ab16-9cb2-494b-8272-ab0d3135c493" providerId="ADAL" clId="{A042FEBF-1B88-4391-ABD2-8FBBB6943D60}" dt="2023-04-10T23:10:08.221" v="555" actId="9405"/>
          <ac:inkMkLst>
            <pc:docMk/>
            <pc:sldMk cId="495037528" sldId="268"/>
            <ac:inkMk id="8" creationId="{32660FF4-52D2-49AD-F9A0-3FF37E7E8337}"/>
          </ac:inkMkLst>
        </pc:inkChg>
        <pc:inkChg chg="add">
          <ac:chgData name="Nicola Ward" userId="e613ab16-9cb2-494b-8272-ab0d3135c493" providerId="ADAL" clId="{A042FEBF-1B88-4391-ABD2-8FBBB6943D60}" dt="2023-04-10T23:10:16.690" v="556" actId="9405"/>
          <ac:inkMkLst>
            <pc:docMk/>
            <pc:sldMk cId="495037528" sldId="268"/>
            <ac:inkMk id="9" creationId="{BB1DDC01-4059-768E-2316-8F22C702C412}"/>
          </ac:inkMkLst>
        </pc:inkChg>
        <pc:inkChg chg="add">
          <ac:chgData name="Nicola Ward" userId="e613ab16-9cb2-494b-8272-ab0d3135c493" providerId="ADAL" clId="{A042FEBF-1B88-4391-ABD2-8FBBB6943D60}" dt="2023-04-10T23:10:19.621" v="557" actId="9405"/>
          <ac:inkMkLst>
            <pc:docMk/>
            <pc:sldMk cId="495037528" sldId="268"/>
            <ac:inkMk id="10" creationId="{F571922E-D587-9C14-8880-99E6AD7B3F9E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0T23:16:51.04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9136 4328,'-6'-3,"1"-1,-1 1,-1 1,1-1,0 1,0 0,-1 0,1 1,-1 0,0 0,-10 0,-16-3,-1026-162,150 26,382 25,397 75,-247-110,-806-467,632 262,31-43,-275-189,159 207,-18 26,-345-200,379 170,574 350,45 33,1 1,-1-1,0 1,0-1,1 0,-1 1,0-1,1 0,-1 1,1-1,-1 0,1 0,0 0,-1 0,1 1,0-1,-1 0,1 0,0 0,0 0,0-1,13-5,27 11,63 27,-50-13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0T23:16:51.59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82 0,'-4'0,"-11"4,-15 2,-3-1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0T23:09:38.707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0,'442'31,"-295"-16,-113-12,1 2,-1 2,43 13,-37-11,0-2,1-2,-1-1,1-3,55-4,-21 2,156-13,14 0,-186 15,-36-1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0T23:09:42.32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0 133,'49'-2,"-1"-3,58-12,-50 6,59-2,-15 4,-1-5,119-32,-178 40,0 1,1 2,-1 2,45 4,3-1,17 2,147 23,-222-21,0 2,53 22,-52-18,0-1,40 9,120 9,81 18,-234-40,0-3,0 0,1-3,57-4,-9 0,22 6,-45-1,98-8,-38-16,-75 11,70-5,2 13,-58 2,90-11,-59-4,164-5,-87 9,-4-1,137 14,-278-1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0T23:09:50.945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0,'748'0,"-708"2,56 10,-54-6,52 1,86 6,13-1,-157-12,37-1,139 17,-161-10,90-2,-87-4,80 10,-9 2,248-6,-196-9,-53 5,135-5,-154-8,38-3,-85 13,-1-2,0-4,0-1,57-17,-76 15,0 3,0 1,0 2,49 0,156 17,-17 0,-24-15,160 4,-180 23,-118-14,81 4,289-16,61 2,-310 10,124 3,912-15,-1065-12,8 0,11 16,195-6,-308-6,-34 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0T23:10:04.65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1,'6'3,"0"1,0-1,1 0,0 0,-1-1,1 1,0-2,0 1,0-1,0 0,0 0,13-1,9 2,171 15,212-12,-263-6,22-12,-5 0,458 14,-562 2,109 20,-107-12,99 4,903-17,-910 16,-8-1,684-12,-400-3,-406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0T23:10:08.22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78,'126'1,"159"-21,-79-8,370-2,203 32,-449-3,-134 14,-17 0,92-15,137 4,-229 22,0 0,115-23,17 1,-303-1,-1 0,0 1,0 0,0 0,10 5,31 8,31-14,-40-2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0T23:10:16.68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0 105,'60'-3,"-1"-3,64-13,-12 1,-89 16,0 2,0 0,0 1,42 9,36 2,264-25,-201 2,-128 8,42-10,-43 7,51-4,301 16,-279 2,-54-3,1-2,65-4,-79-1,0 3,0 1,67 13,58 4,685-16,-420-6,1940 3,-2158-14,-7 1,0 16,164-6,-157-21,-119 15,157-8,-69 15,245 6,-301 7,35 2,-134-12,246 13,-129-3,193-9,-166-5,353 23,57-12,-334-10,-76-11,-131 7,0 2,0 2,1 2,75 8,-23 4,1-5,161-7,-102-2,108 2,-231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0T23:10:19.62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22a677ce7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" name="Google Shape;193;g122a677ce7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3aa83d5ca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3aa83d5ca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2a677ce7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122a677ce7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5115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2a677ce7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Lowest BMD we had at the time </a:t>
            </a:r>
            <a:endParaRPr dirty="0"/>
          </a:p>
        </p:txBody>
      </p:sp>
      <p:sp>
        <p:nvSpPr>
          <p:cNvPr id="191" name="Google Shape;191;g122a677ce7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0251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2a677ce7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122a677ce7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6214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2a677ce7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Tell the lady ongoing sad story,   # sternum, cardiothoracic turned down as so osteoporotic, at this point had x2 </a:t>
            </a:r>
            <a:r>
              <a:rPr lang="en-NZ" dirty="0" err="1"/>
              <a:t>aclasta</a:t>
            </a:r>
            <a:r>
              <a:rPr lang="en-NZ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g122a677ce7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2753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2a677ce7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Then a few months later  did this to her arm flicking the duvet over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Diagnosed with Lymphoma </a:t>
            </a:r>
            <a:endParaRPr dirty="0"/>
          </a:p>
        </p:txBody>
      </p:sp>
      <p:sp>
        <p:nvSpPr>
          <p:cNvPr id="191" name="Google Shape;191;g122a677ce7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8678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2a677ce7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Then a few months later  did this to her arm flicking the duvet over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Diagnosed with Lymphoma    look at her DEXA results </a:t>
            </a:r>
            <a:endParaRPr dirty="0"/>
          </a:p>
        </p:txBody>
      </p:sp>
      <p:sp>
        <p:nvSpPr>
          <p:cNvPr id="191" name="Google Shape;191;g122a677ce7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0031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3aa83d5ca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3aa83d5ca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3aa83d5ca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3aa83d5ca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3c71790d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3c71790d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Given this information  What should we do?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Should she be offered treatment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Should she wait?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Who’s responsibility is it for her to be followed up?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3aa83d5ca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3aa83d5ca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3aa83d5cae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3aa83d5cae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3e44ae607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3e44ae607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3c71790df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3c71790df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2a677ce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 err="1"/>
              <a:t>Looke</a:t>
            </a:r>
            <a:r>
              <a:rPr lang="en-NZ" dirty="0"/>
              <a:t> </a:t>
            </a:r>
            <a:r>
              <a:rPr lang="en-NZ" dirty="0" err="1"/>
              <a:t>dat</a:t>
            </a:r>
            <a:r>
              <a:rPr lang="en-NZ" dirty="0"/>
              <a:t> this today already </a:t>
            </a:r>
            <a:endParaRPr dirty="0"/>
          </a:p>
        </p:txBody>
      </p:sp>
      <p:sp>
        <p:nvSpPr>
          <p:cNvPr id="170" name="Google Shape;170;g122a677ce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2a677ce7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Read out slide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dirty="0"/>
              <a:t>DEXA, Bone Health AX on ward, GP liaison </a:t>
            </a:r>
            <a:endParaRPr dirty="0"/>
          </a:p>
        </p:txBody>
      </p:sp>
      <p:sp>
        <p:nvSpPr>
          <p:cNvPr id="180" name="Google Shape;180;g122a677ce7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2a677ce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g122a677ce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005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22a677ce7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122a677ce7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Barriers to treatment   DEXA results -&gt; variation in recommendations from reporting entity -&gt; is there a way to standardize this?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Patient beliefs, GP beliefs and experiences and knowledge</a:t>
            </a:r>
            <a:endParaRPr/>
          </a:p>
        </p:txBody>
      </p:sp>
      <p:sp>
        <p:nvSpPr>
          <p:cNvPr id="160" name="Google Shape;1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22a677ce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Menopause age 55 years	1 of 4 half sisters had osteoporosis  BMI 27.7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Non smoker  Minimal ETOH  Mildly overweight  Sedentary job   No parental history of hip #</a:t>
            </a:r>
            <a:endParaRPr/>
          </a:p>
        </p:txBody>
      </p:sp>
      <p:sp>
        <p:nvSpPr>
          <p:cNvPr id="170" name="Google Shape;170;g122a677ce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22a677ce7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Screening bloods all normal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Why wouldn’t I have treatment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Why would i wait to have a fracture</a:t>
            </a:r>
            <a:endParaRPr/>
          </a:p>
        </p:txBody>
      </p:sp>
      <p:sp>
        <p:nvSpPr>
          <p:cNvPr id="181" name="Google Shape;181;g122a677ce7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507881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subTitle" idx="1"/>
          </p:nvPr>
        </p:nvSpPr>
        <p:spPr>
          <a:xfrm>
            <a:off x="6602819" y="3602038"/>
            <a:ext cx="511425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2" name="Google Shape;12;p5" descr="A picture containing text, screenshot, display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29470" y="365125"/>
            <a:ext cx="68243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 rot="5400000">
            <a:off x="4030663" y="-1366837"/>
            <a:ext cx="4130675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body" idx="2"/>
          </p:nvPr>
        </p:nvSpPr>
        <p:spPr>
          <a:xfrm>
            <a:off x="1127125" y="103028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7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181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1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8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9525"/>
            <a:ext cx="12192000" cy="1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8"/>
          <p:cNvSpPr txBox="1">
            <a:spLocks noGrp="1"/>
          </p:cNvSpPr>
          <p:nvPr>
            <p:ph type="title"/>
          </p:nvPr>
        </p:nvSpPr>
        <p:spPr>
          <a:xfrm>
            <a:off x="4529470" y="588418"/>
            <a:ext cx="68243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29470" y="365125"/>
            <a:ext cx="68243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4529470" y="365125"/>
            <a:ext cx="68243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4529470" y="365125"/>
            <a:ext cx="68243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Google Shape;8;p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5956300"/>
            <a:ext cx="12192000" cy="901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3.jp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160.png"/><Relationship Id="rId4" Type="http://schemas.openxmlformats.org/officeDocument/2006/relationships/image" Target="../media/image5.jpg"/><Relationship Id="rId9" Type="http://schemas.openxmlformats.org/officeDocument/2006/relationships/customXml" Target="../ink/ink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customXml" Target="../ink/ink6.xml"/><Relationship Id="rId18" Type="http://schemas.openxmlformats.org/officeDocument/2006/relationships/image" Target="../media/image23.png"/><Relationship Id="rId3" Type="http://schemas.openxmlformats.org/officeDocument/2006/relationships/image" Target="../media/image3.jpg"/><Relationship Id="rId7" Type="http://schemas.openxmlformats.org/officeDocument/2006/relationships/customXml" Target="../ink/ink3.xml"/><Relationship Id="rId12" Type="http://schemas.openxmlformats.org/officeDocument/2006/relationships/image" Target="../media/image20.png"/><Relationship Id="rId17" Type="http://schemas.openxmlformats.org/officeDocument/2006/relationships/customXml" Target="../ink/ink8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customXml" Target="../ink/ink5.xml"/><Relationship Id="rId5" Type="http://schemas.openxmlformats.org/officeDocument/2006/relationships/image" Target="../media/image6.png"/><Relationship Id="rId15" Type="http://schemas.openxmlformats.org/officeDocument/2006/relationships/customXml" Target="../ink/ink7.xml"/><Relationship Id="rId10" Type="http://schemas.openxmlformats.org/officeDocument/2006/relationships/image" Target="../media/image190.png"/><Relationship Id="rId19" Type="http://schemas.openxmlformats.org/officeDocument/2006/relationships/customXml" Target="../ink/ink9.xml"/><Relationship Id="rId4" Type="http://schemas.openxmlformats.org/officeDocument/2006/relationships/image" Target="../media/image5.jpg"/><Relationship Id="rId9" Type="http://schemas.openxmlformats.org/officeDocument/2006/relationships/customXml" Target="../ink/ink4.xml"/><Relationship Id="rId1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gif"/><Relationship Id="rId4" Type="http://schemas.openxmlformats.org/officeDocument/2006/relationships/hyperlink" Target="http://www.google.co.nz/url?sa=i&amp;rct=j&amp;q=&amp;esrc=s&amp;source=images&amp;cd=&amp;cad=rja&amp;uact=8&amp;ved=0ahUKEwjdjNaWtNPNAhVBp5QKHRyECrkQjRwIBw&amp;url=http://neuros.net/en/osteoporotic_fractures/&amp;bvm=bv.126130881,d.dGo&amp;psig=AFQjCNFI_SDjEvgdGGfM9RB3cJn2aSwxPA&amp;ust=146750168561993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/>
          <p:cNvSpPr txBox="1">
            <a:spLocks noGrp="1"/>
          </p:cNvSpPr>
          <p:nvPr>
            <p:ph type="ctrTitle"/>
          </p:nvPr>
        </p:nvSpPr>
        <p:spPr>
          <a:xfrm>
            <a:off x="140678" y="1361514"/>
            <a:ext cx="64621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dirty="0"/>
              <a:t>Fracture Fest 2023</a:t>
            </a:r>
            <a:br>
              <a:rPr lang="en-US" dirty="0"/>
            </a:br>
            <a:r>
              <a:rPr lang="en-US" dirty="0"/>
              <a:t>Nicola Ward &amp; Denise MacKenzie  </a:t>
            </a:r>
            <a:endParaRPr dirty="0"/>
          </a:p>
        </p:txBody>
      </p:sp>
      <p:sp>
        <p:nvSpPr>
          <p:cNvPr id="156" name="Google Shape;156;p1"/>
          <p:cNvSpPr txBox="1">
            <a:spLocks noGrp="1"/>
          </p:cNvSpPr>
          <p:nvPr>
            <p:ph type="subTitle" idx="1"/>
          </p:nvPr>
        </p:nvSpPr>
        <p:spPr>
          <a:xfrm>
            <a:off x="6879102" y="3602038"/>
            <a:ext cx="483797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 dirty="0"/>
              <a:t>Case Studies </a:t>
            </a:r>
            <a:endParaRPr sz="3200" dirty="0"/>
          </a:p>
        </p:txBody>
      </p:sp>
      <p:pic>
        <p:nvPicPr>
          <p:cNvPr id="157" name="Google Shape;157;p1" descr="Graphical user interfac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3867" y="5943167"/>
            <a:ext cx="2752725" cy="764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122a677ce7e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0225" y="2870800"/>
            <a:ext cx="5652976" cy="398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122a677ce7e_0_20"/>
          <p:cNvSpPr txBox="1">
            <a:spLocks noGrp="1"/>
          </p:cNvSpPr>
          <p:nvPr>
            <p:ph type="body" idx="1"/>
          </p:nvPr>
        </p:nvSpPr>
        <p:spPr>
          <a:xfrm>
            <a:off x="542260" y="1935125"/>
            <a:ext cx="9748200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br>
              <a:rPr lang="en-US" sz="2300"/>
            </a:br>
            <a:r>
              <a:rPr lang="en-US" sz="2500" b="1"/>
              <a:t>Rachel was shocked at outcome and didn't believe the results</a:t>
            </a:r>
            <a:endParaRPr sz="25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25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500" b="1"/>
              <a:t>GP discussed with DXA provider who offered another scan on different scanner with different technician for free</a:t>
            </a:r>
            <a:endParaRPr sz="25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25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500" b="1"/>
              <a:t>Results were the same!</a:t>
            </a:r>
            <a:endParaRPr sz="2500" b="1"/>
          </a:p>
        </p:txBody>
      </p:sp>
      <p:pic>
        <p:nvPicPr>
          <p:cNvPr id="197" name="Google Shape;197;g122a677ce7e_0_20" descr="Background patter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122a677ce7e_0_20"/>
          <p:cNvSpPr txBox="1">
            <a:spLocks noGrp="1"/>
          </p:cNvSpPr>
          <p:nvPr>
            <p:ph type="title"/>
          </p:nvPr>
        </p:nvSpPr>
        <p:spPr>
          <a:xfrm>
            <a:off x="4529470" y="531793"/>
            <a:ext cx="682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Disbelief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99" name="Google Shape;199;g122a677ce7e_0_20" descr="Graphical user interfac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00691" y="5871449"/>
            <a:ext cx="2752726" cy="76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g122a677ce7e_0_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9899" y="5954423"/>
            <a:ext cx="2095499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122a677ce7e_0_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59323" y="5693675"/>
            <a:ext cx="2095501" cy="117871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122a677ce7e_0_20"/>
          <p:cNvSpPr txBox="1"/>
          <p:nvPr/>
        </p:nvSpPr>
        <p:spPr>
          <a:xfrm>
            <a:off x="0" y="13009275"/>
            <a:ext cx="10737900" cy="14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endParaRPr sz="3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457200" algn="l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3900"/>
              <a:buFont typeface="Arial"/>
              <a:buNone/>
            </a:pPr>
            <a:endParaRPr sz="3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3aa83d5cae_0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DXA Report Recommendation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8" name="Google Shape;208;g23aa83d5cae_0_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209" name="Google Shape;209;g23aa83d5cae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850" y="2300300"/>
            <a:ext cx="11483175" cy="422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2a677ce7e_0_31"/>
          <p:cNvSpPr txBox="1">
            <a:spLocks noGrp="1"/>
          </p:cNvSpPr>
          <p:nvPr>
            <p:ph type="body" idx="1"/>
          </p:nvPr>
        </p:nvSpPr>
        <p:spPr>
          <a:xfrm>
            <a:off x="542260" y="1935125"/>
            <a:ext cx="9748200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NZ" sz="2400" dirty="0">
                <a:latin typeface="Gill Sans Nova" panose="020B0602020104020203" pitchFamily="34" charset="0"/>
              </a:rPr>
              <a:t>59yrs old female, full time early childhood teacher.</a:t>
            </a:r>
          </a:p>
          <a:p>
            <a:r>
              <a:rPr lang="en-NZ" sz="2400" dirty="0">
                <a:latin typeface="Gill Sans Nova" panose="020B0602020104020203" pitchFamily="34" charset="0"/>
              </a:rPr>
              <a:t>Lifted her mothers wheelchair into the car. Immediate back pain.</a:t>
            </a:r>
          </a:p>
          <a:p>
            <a:r>
              <a:rPr lang="en-NZ" sz="2400" dirty="0">
                <a:latin typeface="Gill Sans Nova" panose="020B0602020104020203" pitchFamily="34" charset="0"/>
              </a:rPr>
              <a:t>ED review Xray showed L1 compression fracture</a:t>
            </a:r>
          </a:p>
          <a:p>
            <a:r>
              <a:rPr lang="en-NZ" sz="2400" dirty="0">
                <a:latin typeface="Gill Sans Nova" panose="020B0602020104020203" pitchFamily="34" charset="0"/>
              </a:rPr>
              <a:t>Epilepsy on Tegretol. </a:t>
            </a:r>
          </a:p>
          <a:p>
            <a:r>
              <a:rPr lang="en-NZ" sz="2400" dirty="0">
                <a:latin typeface="Gill Sans Nova" panose="020B0602020104020203" pitchFamily="34" charset="0"/>
              </a:rPr>
              <a:t>FLS case found </a:t>
            </a:r>
          </a:p>
          <a:p>
            <a:endParaRPr lang="en-NZ" sz="2400" dirty="0">
              <a:latin typeface="Gill Sans Nova" panose="020B0602020104020203" pitchFamily="34" charset="0"/>
            </a:endParaRPr>
          </a:p>
          <a:p>
            <a:pPr marL="114300" indent="0">
              <a:buNone/>
            </a:pPr>
            <a:r>
              <a:rPr lang="en-NZ" sz="2400" dirty="0">
                <a:latin typeface="Gill Sans Nova" panose="020B0602020104020203" pitchFamily="34" charset="0"/>
              </a:rPr>
              <a:t>What did FLS do? </a:t>
            </a:r>
          </a:p>
          <a:p>
            <a:pPr marL="114300" indent="0">
              <a:buNone/>
            </a:pPr>
            <a:r>
              <a:rPr lang="en-NZ" sz="2400" dirty="0">
                <a:latin typeface="Gill Sans Nova" panose="020B0602020104020203" pitchFamily="34" charset="0"/>
              </a:rPr>
              <a:t>Telephone consult- several </a:t>
            </a:r>
          </a:p>
          <a:p>
            <a:pPr marL="114300" indent="0">
              <a:buNone/>
            </a:pPr>
            <a:r>
              <a:rPr lang="en-NZ" sz="2400" dirty="0">
                <a:latin typeface="Gill Sans Nova" panose="020B0602020104020203" pitchFamily="34" charset="0"/>
              </a:rPr>
              <a:t>DEXA  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dirty="0"/>
          </a:p>
        </p:txBody>
      </p:sp>
      <p:pic>
        <p:nvPicPr>
          <p:cNvPr id="194" name="Google Shape;194;g122a677ce7e_0_31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22a677ce7e_0_31"/>
          <p:cNvSpPr txBox="1">
            <a:spLocks noGrp="1"/>
          </p:cNvSpPr>
          <p:nvPr>
            <p:ph type="title"/>
          </p:nvPr>
        </p:nvSpPr>
        <p:spPr>
          <a:xfrm>
            <a:off x="4529470" y="531793"/>
            <a:ext cx="682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Case Study 2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96" name="Google Shape;196;g122a677ce7e_0_31" descr="Graphical user interfac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0691" y="5871449"/>
            <a:ext cx="2752726" cy="76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22a677ce7e_0_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899" y="5954423"/>
            <a:ext cx="2095499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122a677ce7e_0_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59323" y="5693675"/>
            <a:ext cx="2095501" cy="117871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122a677ce7e_0_31"/>
          <p:cNvSpPr txBox="1"/>
          <p:nvPr/>
        </p:nvSpPr>
        <p:spPr>
          <a:xfrm>
            <a:off x="0" y="13009275"/>
            <a:ext cx="10737900" cy="280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chemeClr val="dk1"/>
                </a:solidFill>
                <a:highlight>
                  <a:srgbClr val="B4A7D6"/>
                </a:highlight>
                <a:latin typeface="Avenir"/>
                <a:ea typeface="Avenir"/>
                <a:cs typeface="Avenir"/>
                <a:sym typeface="Avenir"/>
              </a:rPr>
              <a:t>Bisphosphonates 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Avenir"/>
                <a:ea typeface="Avenir"/>
                <a:cs typeface="Avenir"/>
                <a:sym typeface="Avenir"/>
              </a:rPr>
              <a:t>are considered first line drug therapy for Osteoporosis, and we have: </a:t>
            </a:r>
            <a:r>
              <a:rPr lang="en-US" sz="3900">
                <a:solidFill>
                  <a:schemeClr val="dk1"/>
                </a:solidFill>
                <a:highlight>
                  <a:srgbClr val="F1F3F4"/>
                </a:highlight>
                <a:latin typeface="Avenir"/>
                <a:ea typeface="Avenir"/>
                <a:cs typeface="Avenir"/>
                <a:sym typeface="Avenir"/>
              </a:rPr>
              <a:t>[inserted if Alendronate/Risedronate/Zoledronate(bisphosphonates) are ticked]</a:t>
            </a:r>
            <a:endParaRPr sz="3900">
              <a:solidFill>
                <a:schemeClr val="dk1"/>
              </a:solidFill>
              <a:highlight>
                <a:srgbClr val="F1F3F4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□	</a:t>
            </a:r>
            <a:r>
              <a:rPr lang="en-US" sz="3900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Commenced this patient on </a:t>
            </a:r>
            <a:r>
              <a:rPr lang="en-US" sz="3900" b="1">
                <a:solidFill>
                  <a:schemeClr val="dk1"/>
                </a:solidFill>
                <a:highlight>
                  <a:srgbClr val="00FFFF"/>
                </a:highlight>
                <a:latin typeface="Avenir"/>
                <a:ea typeface="Avenir"/>
                <a:cs typeface="Avenir"/>
                <a:sym typeface="Avenir"/>
              </a:rPr>
              <a:t>Alendronate </a:t>
            </a:r>
            <a:r>
              <a:rPr lang="en-US" sz="3900">
                <a:solidFill>
                  <a:schemeClr val="dk1"/>
                </a:solidFill>
                <a:highlight>
                  <a:srgbClr val="00FFFF"/>
                </a:highlight>
                <a:latin typeface="Avenir"/>
                <a:ea typeface="Avenir"/>
                <a:cs typeface="Avenir"/>
                <a:sym typeface="Avenir"/>
              </a:rPr>
              <a:t>70mg/weekly Orally: Suggested treatment duration of ~ 5years followed by a drug holiday of 1-2 years </a:t>
            </a:r>
            <a:endParaRPr sz="3900">
              <a:solidFill>
                <a:schemeClr val="dk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□	</a:t>
            </a:r>
            <a:r>
              <a:rPr lang="en-US" sz="3900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Recommended this patient to follow up with you to discuss and commence treatment such as </a:t>
            </a:r>
            <a:r>
              <a:rPr lang="en-US" sz="3900" b="1">
                <a:solidFill>
                  <a:schemeClr val="dk1"/>
                </a:solidFill>
                <a:highlight>
                  <a:srgbClr val="00FFFF"/>
                </a:highlight>
                <a:latin typeface="Avenir"/>
                <a:ea typeface="Avenir"/>
                <a:cs typeface="Avenir"/>
                <a:sym typeface="Avenir"/>
              </a:rPr>
              <a:t>Alendronate </a:t>
            </a:r>
            <a:r>
              <a:rPr lang="en-US" sz="3900">
                <a:solidFill>
                  <a:schemeClr val="dk1"/>
                </a:solidFill>
                <a:highlight>
                  <a:srgbClr val="00FFFF"/>
                </a:highlight>
                <a:latin typeface="Avenir"/>
                <a:ea typeface="Avenir"/>
                <a:cs typeface="Avenir"/>
                <a:sym typeface="Avenir"/>
              </a:rPr>
              <a:t>70mg/weekly Orally: Suggested treatment duration of ~ 5years followed by a drug holiday of 1-2 years </a:t>
            </a:r>
            <a:r>
              <a:rPr lang="en-US" sz="3900">
                <a:solidFill>
                  <a:schemeClr val="dk1"/>
                </a:solidFill>
                <a:highlight>
                  <a:srgbClr val="F1F3F4"/>
                </a:highlight>
                <a:latin typeface="Avenir"/>
                <a:ea typeface="Avenir"/>
                <a:cs typeface="Avenir"/>
                <a:sym typeface="Avenir"/>
              </a:rPr>
              <a:t>[inserted if Alendronate ticked….there will different versions for Risedronate and Zoledronate]</a:t>
            </a:r>
            <a:endParaRPr sz="3900">
              <a:solidFill>
                <a:schemeClr val="dk1"/>
              </a:solidFill>
              <a:highlight>
                <a:srgbClr val="F1F3F4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□	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Avenir"/>
                <a:ea typeface="Avenir"/>
                <a:cs typeface="Avenir"/>
                <a:sym typeface="Avenir"/>
              </a:rPr>
              <a:t>Creatinine Clearance (Cockroft Gault) _[insert] _ml/min Creatinine Clearance is recommended to be 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≥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Avenir"/>
                <a:ea typeface="Avenir"/>
                <a:cs typeface="Avenir"/>
                <a:sym typeface="Avenir"/>
              </a:rPr>
              <a:t>35mL/min.</a:t>
            </a:r>
            <a:endParaRPr sz="3900">
              <a:solidFill>
                <a:schemeClr val="dk1"/>
              </a:solidFill>
              <a:highlight>
                <a:srgbClr val="B4A7D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□	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Please check serum P1NP after 6 months of treatment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Avenir"/>
                <a:ea typeface="Avenir"/>
                <a:cs typeface="Avenir"/>
                <a:sym typeface="Avenir"/>
              </a:rPr>
              <a:t> check absorption/compliance. </a:t>
            </a:r>
            <a:endParaRPr sz="3900">
              <a:solidFill>
                <a:schemeClr val="dk1"/>
              </a:solidFill>
              <a:highlight>
                <a:srgbClr val="B4A7D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Avenir"/>
                <a:ea typeface="Avenir"/>
                <a:cs typeface="Avenir"/>
                <a:sym typeface="Avenir"/>
              </a:rPr>
              <a:t>If greater than 35ug/l this suggests either an absorption or adherence problem. A treatment review is indicated, and consideration given to a switch to IV Zoledronate is recommended (unless there are contraindications).</a:t>
            </a:r>
            <a:endParaRPr sz="3900">
              <a:solidFill>
                <a:schemeClr val="dk1"/>
              </a:solidFill>
              <a:highlight>
                <a:srgbClr val="B4A7D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□	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Avenir"/>
                <a:ea typeface="Avenir"/>
                <a:cs typeface="Avenir"/>
                <a:sym typeface="Avenir"/>
              </a:rPr>
              <a:t>We have discussed treatment options and have provided the patient with verbal and written information on the medication, detailing the benefits, side effects and method of administration.</a:t>
            </a:r>
            <a:endParaRPr sz="3900">
              <a:solidFill>
                <a:schemeClr val="dk1"/>
              </a:solidFill>
              <a:highlight>
                <a:srgbClr val="B4A7D6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lvl="0" indent="457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□	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48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DXA is due……………[Free Txt]……………………………………………..</a:t>
            </a:r>
            <a:endParaRPr sz="3900">
              <a:solidFill>
                <a:schemeClr val="dk1"/>
              </a:solidFill>
              <a:highlight>
                <a:srgbClr val="B4A7D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□	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A copy of this treatment plan has been sent to the patient for their records. </a:t>
            </a:r>
            <a:r>
              <a:rPr lang="en-US" sz="3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[Part of base template(bisphosphonates) but only boxes ticked will show up in final document]</a:t>
            </a:r>
            <a:endParaRPr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309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18590-2C1D-33B1-F450-74CDA56C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613F7B-7FD1-BEFE-84D5-0BADE1258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143F5D-195B-FF84-4002-10B243BA4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6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73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2a677ce7e_0_31"/>
          <p:cNvSpPr txBox="1">
            <a:spLocks noGrp="1"/>
          </p:cNvSpPr>
          <p:nvPr>
            <p:ph type="body" idx="1"/>
          </p:nvPr>
        </p:nvSpPr>
        <p:spPr>
          <a:xfrm>
            <a:off x="542260" y="1935125"/>
            <a:ext cx="9748200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NZ" sz="2400" dirty="0">
                <a:latin typeface="Gill Sans Nova" panose="020B0602020104020203" pitchFamily="34" charset="0"/>
              </a:rPr>
              <a:t>T-score -5.3 on average! in spine  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dirty="0"/>
          </a:p>
        </p:txBody>
      </p:sp>
      <p:pic>
        <p:nvPicPr>
          <p:cNvPr id="194" name="Google Shape;194;g122a677ce7e_0_31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22a677ce7e_0_31"/>
          <p:cNvSpPr txBox="1">
            <a:spLocks noGrp="1"/>
          </p:cNvSpPr>
          <p:nvPr>
            <p:ph type="title"/>
          </p:nvPr>
        </p:nvSpPr>
        <p:spPr>
          <a:xfrm>
            <a:off x="4529470" y="531793"/>
            <a:ext cx="682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Case Study 2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96" name="Google Shape;196;g122a677ce7e_0_31" descr="Graphical user interfac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0691" y="5871449"/>
            <a:ext cx="2752726" cy="76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22a677ce7e_0_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899" y="5954423"/>
            <a:ext cx="2095499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122a677ce7e_0_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59323" y="5693675"/>
            <a:ext cx="2095501" cy="1178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28A93B-6038-B861-ED9F-04A7486085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1574" y="1816101"/>
            <a:ext cx="6243577" cy="40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13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2a677ce7e_0_31"/>
          <p:cNvSpPr txBox="1">
            <a:spLocks noGrp="1"/>
          </p:cNvSpPr>
          <p:nvPr>
            <p:ph type="body" idx="1"/>
          </p:nvPr>
        </p:nvSpPr>
        <p:spPr>
          <a:xfrm>
            <a:off x="542260" y="1935125"/>
            <a:ext cx="9748200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dirty="0"/>
          </a:p>
        </p:txBody>
      </p:sp>
      <p:pic>
        <p:nvPicPr>
          <p:cNvPr id="194" name="Google Shape;194;g122a677ce7e_0_31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22a677ce7e_0_31"/>
          <p:cNvSpPr txBox="1">
            <a:spLocks noGrp="1"/>
          </p:cNvSpPr>
          <p:nvPr>
            <p:ph type="title"/>
          </p:nvPr>
        </p:nvSpPr>
        <p:spPr>
          <a:xfrm>
            <a:off x="4529470" y="531793"/>
            <a:ext cx="682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Case Study 2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96" name="Google Shape;196;g122a677ce7e_0_31" descr="Graphical user interfac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0691" y="5871449"/>
            <a:ext cx="2752726" cy="76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22a677ce7e_0_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899" y="5954423"/>
            <a:ext cx="2095499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122a677ce7e_0_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59323" y="5693675"/>
            <a:ext cx="2095501" cy="117871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122a677ce7e_0_31"/>
          <p:cNvSpPr txBox="1"/>
          <p:nvPr/>
        </p:nvSpPr>
        <p:spPr>
          <a:xfrm>
            <a:off x="0" y="13009275"/>
            <a:ext cx="10737900" cy="280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chemeClr val="dk1"/>
                </a:solidFill>
                <a:highlight>
                  <a:srgbClr val="B4A7D6"/>
                </a:highlight>
                <a:latin typeface="Avenir"/>
                <a:ea typeface="Avenir"/>
                <a:cs typeface="Avenir"/>
                <a:sym typeface="Avenir"/>
              </a:rPr>
              <a:t>Bisphosphonates 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Avenir"/>
                <a:ea typeface="Avenir"/>
                <a:cs typeface="Avenir"/>
                <a:sym typeface="Avenir"/>
              </a:rPr>
              <a:t>are considered first line drug therapy for Osteoporosis, and we have: </a:t>
            </a:r>
            <a:r>
              <a:rPr lang="en-US" sz="3900">
                <a:solidFill>
                  <a:schemeClr val="dk1"/>
                </a:solidFill>
                <a:highlight>
                  <a:srgbClr val="F1F3F4"/>
                </a:highlight>
                <a:latin typeface="Avenir"/>
                <a:ea typeface="Avenir"/>
                <a:cs typeface="Avenir"/>
                <a:sym typeface="Avenir"/>
              </a:rPr>
              <a:t>[inserted if Alendronate/Risedronate/Zoledronate(bisphosphonates) are ticked]</a:t>
            </a:r>
            <a:endParaRPr sz="3900">
              <a:solidFill>
                <a:schemeClr val="dk1"/>
              </a:solidFill>
              <a:highlight>
                <a:srgbClr val="F1F3F4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□	</a:t>
            </a:r>
            <a:r>
              <a:rPr lang="en-US" sz="3900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Commenced this patient on </a:t>
            </a:r>
            <a:r>
              <a:rPr lang="en-US" sz="3900" b="1">
                <a:solidFill>
                  <a:schemeClr val="dk1"/>
                </a:solidFill>
                <a:highlight>
                  <a:srgbClr val="00FFFF"/>
                </a:highlight>
                <a:latin typeface="Avenir"/>
                <a:ea typeface="Avenir"/>
                <a:cs typeface="Avenir"/>
                <a:sym typeface="Avenir"/>
              </a:rPr>
              <a:t>Alendronate </a:t>
            </a:r>
            <a:r>
              <a:rPr lang="en-US" sz="3900">
                <a:solidFill>
                  <a:schemeClr val="dk1"/>
                </a:solidFill>
                <a:highlight>
                  <a:srgbClr val="00FFFF"/>
                </a:highlight>
                <a:latin typeface="Avenir"/>
                <a:ea typeface="Avenir"/>
                <a:cs typeface="Avenir"/>
                <a:sym typeface="Avenir"/>
              </a:rPr>
              <a:t>70mg/weekly Orally: Suggested treatment duration of ~ 5years followed by a drug holiday of 1-2 years </a:t>
            </a:r>
            <a:endParaRPr sz="3900">
              <a:solidFill>
                <a:schemeClr val="dk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□	</a:t>
            </a:r>
            <a:r>
              <a:rPr lang="en-US" sz="3900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Recommended this patient to follow up with you to discuss and commence treatment such as </a:t>
            </a:r>
            <a:r>
              <a:rPr lang="en-US" sz="3900" b="1">
                <a:solidFill>
                  <a:schemeClr val="dk1"/>
                </a:solidFill>
                <a:highlight>
                  <a:srgbClr val="00FFFF"/>
                </a:highlight>
                <a:latin typeface="Avenir"/>
                <a:ea typeface="Avenir"/>
                <a:cs typeface="Avenir"/>
                <a:sym typeface="Avenir"/>
              </a:rPr>
              <a:t>Alendronate </a:t>
            </a:r>
            <a:r>
              <a:rPr lang="en-US" sz="3900">
                <a:solidFill>
                  <a:schemeClr val="dk1"/>
                </a:solidFill>
                <a:highlight>
                  <a:srgbClr val="00FFFF"/>
                </a:highlight>
                <a:latin typeface="Avenir"/>
                <a:ea typeface="Avenir"/>
                <a:cs typeface="Avenir"/>
                <a:sym typeface="Avenir"/>
              </a:rPr>
              <a:t>70mg/weekly Orally: Suggested treatment duration of ~ 5years followed by a drug holiday of 1-2 years </a:t>
            </a:r>
            <a:r>
              <a:rPr lang="en-US" sz="3900">
                <a:solidFill>
                  <a:schemeClr val="dk1"/>
                </a:solidFill>
                <a:highlight>
                  <a:srgbClr val="F1F3F4"/>
                </a:highlight>
                <a:latin typeface="Avenir"/>
                <a:ea typeface="Avenir"/>
                <a:cs typeface="Avenir"/>
                <a:sym typeface="Avenir"/>
              </a:rPr>
              <a:t>[inserted if Alendronate ticked….there will different versions for Risedronate and Zoledronate]</a:t>
            </a:r>
            <a:endParaRPr sz="3900">
              <a:solidFill>
                <a:schemeClr val="dk1"/>
              </a:solidFill>
              <a:highlight>
                <a:srgbClr val="F1F3F4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□	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Avenir"/>
                <a:ea typeface="Avenir"/>
                <a:cs typeface="Avenir"/>
                <a:sym typeface="Avenir"/>
              </a:rPr>
              <a:t>Creatinine Clearance (Cockroft Gault) _[insert] _ml/min Creatinine Clearance is recommended to be 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≥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Avenir"/>
                <a:ea typeface="Avenir"/>
                <a:cs typeface="Avenir"/>
                <a:sym typeface="Avenir"/>
              </a:rPr>
              <a:t>35mL/min.</a:t>
            </a:r>
            <a:endParaRPr sz="3900">
              <a:solidFill>
                <a:schemeClr val="dk1"/>
              </a:solidFill>
              <a:highlight>
                <a:srgbClr val="B4A7D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□	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Please check serum P1NP after 6 months of treatment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Avenir"/>
                <a:ea typeface="Avenir"/>
                <a:cs typeface="Avenir"/>
                <a:sym typeface="Avenir"/>
              </a:rPr>
              <a:t> check absorption/compliance. </a:t>
            </a:r>
            <a:endParaRPr sz="3900">
              <a:solidFill>
                <a:schemeClr val="dk1"/>
              </a:solidFill>
              <a:highlight>
                <a:srgbClr val="B4A7D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Avenir"/>
                <a:ea typeface="Avenir"/>
                <a:cs typeface="Avenir"/>
                <a:sym typeface="Avenir"/>
              </a:rPr>
              <a:t>If greater than 35ug/l this suggests either an absorption or adherence problem. A treatment review is indicated, and consideration given to a switch to IV Zoledronate is recommended (unless there are contraindications).</a:t>
            </a:r>
            <a:endParaRPr sz="3900">
              <a:solidFill>
                <a:schemeClr val="dk1"/>
              </a:solidFill>
              <a:highlight>
                <a:srgbClr val="B4A7D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□	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Avenir"/>
                <a:ea typeface="Avenir"/>
                <a:cs typeface="Avenir"/>
                <a:sym typeface="Avenir"/>
              </a:rPr>
              <a:t>We have discussed treatment options and have provided the patient with verbal and written information on the medication, detailing the benefits, side effects and method of administration.</a:t>
            </a:r>
            <a:endParaRPr sz="3900">
              <a:solidFill>
                <a:schemeClr val="dk1"/>
              </a:solidFill>
              <a:highlight>
                <a:srgbClr val="B4A7D6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lvl="0" indent="457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□	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48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DXA is due……………[Free Txt]……………………………………………..</a:t>
            </a:r>
            <a:endParaRPr sz="3900">
              <a:solidFill>
                <a:schemeClr val="dk1"/>
              </a:solidFill>
              <a:highlight>
                <a:srgbClr val="B4A7D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□	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A copy of this treatment plan has been sent to the patient for their records. </a:t>
            </a:r>
            <a:r>
              <a:rPr lang="en-US" sz="3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[Part of base template(bisphosphonates) but only boxes ticked will show up in final document]</a:t>
            </a:r>
            <a:endParaRPr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CEE82C-B788-628C-986D-78122D4045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226" y="2679575"/>
            <a:ext cx="4850238" cy="2600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C3A570-A53A-84E7-2C78-2D922BBE70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7544" y="1674199"/>
            <a:ext cx="5054343" cy="52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69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2a677ce7e_0_31"/>
          <p:cNvSpPr txBox="1">
            <a:spLocks noGrp="1"/>
          </p:cNvSpPr>
          <p:nvPr>
            <p:ph type="body" idx="1"/>
          </p:nvPr>
        </p:nvSpPr>
        <p:spPr>
          <a:xfrm>
            <a:off x="542260" y="1935125"/>
            <a:ext cx="9748200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NZ" sz="2400" dirty="0">
                <a:latin typeface="Gill Sans Nova" panose="020B0602020104020203" pitchFamily="34" charset="0"/>
              </a:rPr>
              <a:t>Secondary bloods – nil concerns </a:t>
            </a:r>
          </a:p>
          <a:p>
            <a:r>
              <a:rPr lang="en-NZ" sz="2400" dirty="0">
                <a:latin typeface="Gill Sans Nova" panose="020B0602020104020203" pitchFamily="34" charset="0"/>
              </a:rPr>
              <a:t>Bone Clinic given age and low BMD</a:t>
            </a:r>
          </a:p>
          <a:p>
            <a:endParaRPr lang="en-NZ" sz="2400" dirty="0">
              <a:latin typeface="Gill Sans Nova" panose="020B0602020104020203" pitchFamily="34" charset="0"/>
            </a:endParaRPr>
          </a:p>
          <a:p>
            <a:endParaRPr lang="en-NZ" sz="2400" dirty="0">
              <a:latin typeface="Gill Sans Nova" panose="020B0602020104020203" pitchFamily="34" charset="0"/>
            </a:endParaRPr>
          </a:p>
          <a:p>
            <a:r>
              <a:rPr lang="en-NZ" sz="2400" dirty="0">
                <a:latin typeface="Gill Sans Nova" panose="020B0602020104020203" pitchFamily="34" charset="0"/>
              </a:rPr>
              <a:t>Advised treat with IV Zoledronate annually x3, </a:t>
            </a:r>
          </a:p>
          <a:p>
            <a:r>
              <a:rPr lang="en-NZ" sz="2400" dirty="0">
                <a:latin typeface="Gill Sans Nova" panose="020B0602020104020203" pitchFamily="34" charset="0"/>
              </a:rPr>
              <a:t>Vit D and calcium tabs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dirty="0"/>
          </a:p>
        </p:txBody>
      </p:sp>
      <p:pic>
        <p:nvPicPr>
          <p:cNvPr id="194" name="Google Shape;194;g122a677ce7e_0_31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22a677ce7e_0_31"/>
          <p:cNvSpPr txBox="1">
            <a:spLocks noGrp="1"/>
          </p:cNvSpPr>
          <p:nvPr>
            <p:ph type="title"/>
          </p:nvPr>
        </p:nvSpPr>
        <p:spPr>
          <a:xfrm>
            <a:off x="4529470" y="531793"/>
            <a:ext cx="682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Case Study 2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96" name="Google Shape;196;g122a677ce7e_0_31" descr="Graphical user interfac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0691" y="5871449"/>
            <a:ext cx="2752726" cy="76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22a677ce7e_0_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899" y="5954423"/>
            <a:ext cx="2095499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122a677ce7e_0_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59323" y="5693675"/>
            <a:ext cx="2095501" cy="1178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DE46C7-0C2A-9E11-0FD9-8EB517C84E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0690" y="1935124"/>
            <a:ext cx="2752725" cy="368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13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2a677ce7e_0_31"/>
          <p:cNvSpPr txBox="1">
            <a:spLocks noGrp="1"/>
          </p:cNvSpPr>
          <p:nvPr>
            <p:ph type="body" idx="1"/>
          </p:nvPr>
        </p:nvSpPr>
        <p:spPr>
          <a:xfrm>
            <a:off x="542260" y="1935125"/>
            <a:ext cx="9748200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buNone/>
            </a:pPr>
            <a:r>
              <a:rPr lang="en-NZ" sz="2400" dirty="0">
                <a:latin typeface="Gill Sans Nova" panose="020B0602020104020203" pitchFamily="34" charset="0"/>
              </a:rPr>
              <a:t>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dirty="0"/>
          </a:p>
        </p:txBody>
      </p:sp>
      <p:pic>
        <p:nvPicPr>
          <p:cNvPr id="194" name="Google Shape;194;g122a677ce7e_0_31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22a677ce7e_0_31"/>
          <p:cNvSpPr txBox="1">
            <a:spLocks noGrp="1"/>
          </p:cNvSpPr>
          <p:nvPr>
            <p:ph type="title"/>
          </p:nvPr>
        </p:nvSpPr>
        <p:spPr>
          <a:xfrm>
            <a:off x="4529470" y="531793"/>
            <a:ext cx="682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Case Study 2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97" name="Google Shape;197;g122a677ce7e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899" y="5954423"/>
            <a:ext cx="2095499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122a677ce7e_0_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9323" y="5693675"/>
            <a:ext cx="2095501" cy="1178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F98195-493E-4B02-FF94-5B77DE4AA4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8131" y="61442"/>
            <a:ext cx="7566919" cy="67351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6CB5BA-52FF-D703-F12B-4119CB0C2D11}"/>
                  </a:ext>
                </a:extLst>
              </p14:cNvPr>
              <p14:cNvContentPartPr/>
              <p14:nvPr/>
            </p14:nvContentPartPr>
            <p14:xfrm>
              <a:off x="3313008" y="36270360"/>
              <a:ext cx="3288960" cy="1558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6CB5BA-52FF-D703-F12B-4119CB0C2D1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59368" y="36162360"/>
                <a:ext cx="3396600" cy="177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F252B7-D67E-2D44-9E3C-DB28F26E50DA}"/>
                  </a:ext>
                </a:extLst>
              </p14:cNvPr>
              <p14:cNvContentPartPr/>
              <p14:nvPr/>
            </p14:nvContentPartPr>
            <p14:xfrm>
              <a:off x="7093728" y="37828800"/>
              <a:ext cx="29880" cy="5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F252B7-D67E-2D44-9E3C-DB28F26E50D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39728" y="37720800"/>
                <a:ext cx="137520" cy="2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2034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2a677ce7e_0_31"/>
          <p:cNvSpPr txBox="1">
            <a:spLocks noGrp="1"/>
          </p:cNvSpPr>
          <p:nvPr>
            <p:ph type="body" idx="1"/>
          </p:nvPr>
        </p:nvSpPr>
        <p:spPr>
          <a:xfrm>
            <a:off x="606268" y="1963032"/>
            <a:ext cx="9748200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NZ" sz="2400" dirty="0">
                <a:latin typeface="Gill Sans Nova" panose="020B0602020104020203" pitchFamily="34" charset="0"/>
              </a:rPr>
              <a:t>2022 DEXA  </a:t>
            </a:r>
          </a:p>
          <a:p>
            <a:pPr marL="171450" indent="-171450">
              <a:buSzPts val="1200"/>
            </a:pPr>
            <a:endParaRPr sz="1200" dirty="0"/>
          </a:p>
        </p:txBody>
      </p:sp>
      <p:pic>
        <p:nvPicPr>
          <p:cNvPr id="194" name="Google Shape;194;g122a677ce7e_0_31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22a677ce7e_0_31"/>
          <p:cNvSpPr txBox="1">
            <a:spLocks noGrp="1"/>
          </p:cNvSpPr>
          <p:nvPr>
            <p:ph type="title"/>
          </p:nvPr>
        </p:nvSpPr>
        <p:spPr>
          <a:xfrm>
            <a:off x="4529470" y="531793"/>
            <a:ext cx="682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Case Study 2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97" name="Google Shape;197;g122a677ce7e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9899" y="5954423"/>
            <a:ext cx="2095499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122a677ce7e_0_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59323" y="5693675"/>
            <a:ext cx="2095501" cy="117871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122a677ce7e_0_31"/>
          <p:cNvSpPr txBox="1"/>
          <p:nvPr/>
        </p:nvSpPr>
        <p:spPr>
          <a:xfrm>
            <a:off x="0" y="13009275"/>
            <a:ext cx="10737900" cy="280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00" b="1">
                <a:solidFill>
                  <a:schemeClr val="dk1"/>
                </a:solidFill>
                <a:highlight>
                  <a:srgbClr val="B4A7D6"/>
                </a:highlight>
                <a:latin typeface="Avenir"/>
                <a:ea typeface="Avenir"/>
                <a:cs typeface="Avenir"/>
                <a:sym typeface="Avenir"/>
              </a:rPr>
              <a:t>Bisphosphonates 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Avenir"/>
                <a:ea typeface="Avenir"/>
                <a:cs typeface="Avenir"/>
                <a:sym typeface="Avenir"/>
              </a:rPr>
              <a:t>are considered first line drug therapy for Osteoporosis, and we have: </a:t>
            </a:r>
            <a:r>
              <a:rPr lang="en-US" sz="3900">
                <a:solidFill>
                  <a:schemeClr val="dk1"/>
                </a:solidFill>
                <a:highlight>
                  <a:srgbClr val="F1F3F4"/>
                </a:highlight>
                <a:latin typeface="Avenir"/>
                <a:ea typeface="Avenir"/>
                <a:cs typeface="Avenir"/>
                <a:sym typeface="Avenir"/>
              </a:rPr>
              <a:t>[inserted if Alendronate/Risedronate/Zoledronate(bisphosphonates) are ticked]</a:t>
            </a:r>
            <a:endParaRPr sz="3900">
              <a:solidFill>
                <a:schemeClr val="dk1"/>
              </a:solidFill>
              <a:highlight>
                <a:srgbClr val="F1F3F4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□	</a:t>
            </a:r>
            <a:r>
              <a:rPr lang="en-US" sz="3900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Commenced this patient on </a:t>
            </a:r>
            <a:r>
              <a:rPr lang="en-US" sz="3900" b="1">
                <a:solidFill>
                  <a:schemeClr val="dk1"/>
                </a:solidFill>
                <a:highlight>
                  <a:srgbClr val="00FFFF"/>
                </a:highlight>
                <a:latin typeface="Avenir"/>
                <a:ea typeface="Avenir"/>
                <a:cs typeface="Avenir"/>
                <a:sym typeface="Avenir"/>
              </a:rPr>
              <a:t>Alendronate </a:t>
            </a:r>
            <a:r>
              <a:rPr lang="en-US" sz="3900">
                <a:solidFill>
                  <a:schemeClr val="dk1"/>
                </a:solidFill>
                <a:highlight>
                  <a:srgbClr val="00FFFF"/>
                </a:highlight>
                <a:latin typeface="Avenir"/>
                <a:ea typeface="Avenir"/>
                <a:cs typeface="Avenir"/>
                <a:sym typeface="Avenir"/>
              </a:rPr>
              <a:t>70mg/weekly Orally: Suggested treatment duration of ~ 5years followed by a drug holiday of 1-2 years </a:t>
            </a:r>
            <a:endParaRPr sz="3900">
              <a:solidFill>
                <a:schemeClr val="dk1"/>
              </a:solidFill>
              <a:highlight>
                <a:srgbClr val="00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□	</a:t>
            </a:r>
            <a:r>
              <a:rPr lang="en-US" sz="3900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Recommended this patient to follow up with you to discuss and commence treatment such as </a:t>
            </a:r>
            <a:r>
              <a:rPr lang="en-US" sz="3900" b="1">
                <a:solidFill>
                  <a:schemeClr val="dk1"/>
                </a:solidFill>
                <a:highlight>
                  <a:srgbClr val="00FFFF"/>
                </a:highlight>
                <a:latin typeface="Avenir"/>
                <a:ea typeface="Avenir"/>
                <a:cs typeface="Avenir"/>
                <a:sym typeface="Avenir"/>
              </a:rPr>
              <a:t>Alendronate </a:t>
            </a:r>
            <a:r>
              <a:rPr lang="en-US" sz="3900">
                <a:solidFill>
                  <a:schemeClr val="dk1"/>
                </a:solidFill>
                <a:highlight>
                  <a:srgbClr val="00FFFF"/>
                </a:highlight>
                <a:latin typeface="Avenir"/>
                <a:ea typeface="Avenir"/>
                <a:cs typeface="Avenir"/>
                <a:sym typeface="Avenir"/>
              </a:rPr>
              <a:t>70mg/weekly Orally: Suggested treatment duration of ~ 5years followed by a drug holiday of 1-2 years </a:t>
            </a:r>
            <a:r>
              <a:rPr lang="en-US" sz="3900">
                <a:solidFill>
                  <a:schemeClr val="dk1"/>
                </a:solidFill>
                <a:highlight>
                  <a:srgbClr val="F1F3F4"/>
                </a:highlight>
                <a:latin typeface="Avenir"/>
                <a:ea typeface="Avenir"/>
                <a:cs typeface="Avenir"/>
                <a:sym typeface="Avenir"/>
              </a:rPr>
              <a:t>[inserted if Alendronate ticked….there will different versions for Risedronate and Zoledronate]</a:t>
            </a:r>
            <a:endParaRPr sz="3900">
              <a:solidFill>
                <a:schemeClr val="dk1"/>
              </a:solidFill>
              <a:highlight>
                <a:srgbClr val="F1F3F4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□	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Avenir"/>
                <a:ea typeface="Avenir"/>
                <a:cs typeface="Avenir"/>
                <a:sym typeface="Avenir"/>
              </a:rPr>
              <a:t>Creatinine Clearance (Cockroft Gault) _[insert] _ml/min Creatinine Clearance is recommended to be 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≥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Avenir"/>
                <a:ea typeface="Avenir"/>
                <a:cs typeface="Avenir"/>
                <a:sym typeface="Avenir"/>
              </a:rPr>
              <a:t>35mL/min.</a:t>
            </a:r>
            <a:endParaRPr sz="3900">
              <a:solidFill>
                <a:schemeClr val="dk1"/>
              </a:solidFill>
              <a:highlight>
                <a:srgbClr val="B4A7D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□	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Please check serum P1NP after 6 months of treatment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Avenir"/>
                <a:ea typeface="Avenir"/>
                <a:cs typeface="Avenir"/>
                <a:sym typeface="Avenir"/>
              </a:rPr>
              <a:t> check absorption/compliance. </a:t>
            </a:r>
            <a:endParaRPr sz="3900">
              <a:solidFill>
                <a:schemeClr val="dk1"/>
              </a:solidFill>
              <a:highlight>
                <a:srgbClr val="B4A7D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Avenir"/>
                <a:ea typeface="Avenir"/>
                <a:cs typeface="Avenir"/>
                <a:sym typeface="Avenir"/>
              </a:rPr>
              <a:t>If greater than 35ug/l this suggests either an absorption or adherence problem. A treatment review is indicated, and consideration given to a switch to IV Zoledronate is recommended (unless there are contraindications).</a:t>
            </a:r>
            <a:endParaRPr sz="3900">
              <a:solidFill>
                <a:schemeClr val="dk1"/>
              </a:solidFill>
              <a:highlight>
                <a:srgbClr val="B4A7D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457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□	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Avenir"/>
                <a:ea typeface="Avenir"/>
                <a:cs typeface="Avenir"/>
                <a:sym typeface="Avenir"/>
              </a:rPr>
              <a:t>We have discussed treatment options and have provided the patient with verbal and written information on the medication, detailing the benefits, side effects and method of administration.</a:t>
            </a:r>
            <a:endParaRPr sz="3900">
              <a:solidFill>
                <a:schemeClr val="dk1"/>
              </a:solidFill>
              <a:highlight>
                <a:srgbClr val="B4A7D6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0" lvl="0" indent="457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□	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48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DXA is due……………[Free Txt]……………………………………………..</a:t>
            </a:r>
            <a:endParaRPr sz="3900">
              <a:solidFill>
                <a:schemeClr val="dk1"/>
              </a:solidFill>
              <a:highlight>
                <a:srgbClr val="B4A7D6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□	</a:t>
            </a:r>
            <a:r>
              <a:rPr lang="en-US" sz="3900">
                <a:solidFill>
                  <a:schemeClr val="dk1"/>
                </a:solidFill>
                <a:highlight>
                  <a:srgbClr val="B4A7D6"/>
                </a:highlight>
                <a:latin typeface="Calibri"/>
                <a:ea typeface="Calibri"/>
                <a:cs typeface="Calibri"/>
                <a:sym typeface="Calibri"/>
              </a:rPr>
              <a:t>A copy of this treatment plan has been sent to the patient for their records. </a:t>
            </a:r>
            <a:r>
              <a:rPr lang="en-US" sz="3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[Part of base template(bisphosphonates) but only boxes ticked will show up in final document]</a:t>
            </a:r>
            <a:endParaRPr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457200" algn="l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52CA5C-47B7-2A32-4DC0-37043340F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1816100"/>
            <a:ext cx="8065008" cy="5041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864768-E492-7C4B-EC5E-D864FDA9D887}"/>
                  </a:ext>
                </a:extLst>
              </p14:cNvPr>
              <p14:cNvContentPartPr/>
              <p14:nvPr/>
            </p14:nvContentPartPr>
            <p14:xfrm>
              <a:off x="4444128" y="4389120"/>
              <a:ext cx="612360" cy="38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864768-E492-7C4B-EC5E-D864FDA9D8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90128" y="4281120"/>
                <a:ext cx="7200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21AFF19-AA31-8821-7B1B-0BE80BC10695}"/>
                  </a:ext>
                </a:extLst>
              </p14:cNvPr>
              <p14:cNvContentPartPr/>
              <p14:nvPr/>
            </p14:nvContentPartPr>
            <p14:xfrm>
              <a:off x="8503848" y="4359240"/>
              <a:ext cx="1635120" cy="77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21AFF19-AA31-8821-7B1B-0BE80BC106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49848" y="4251600"/>
                <a:ext cx="174276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2D68A67-22B0-3AD5-9A46-7BAE6407E576}"/>
                  </a:ext>
                </a:extLst>
              </p14:cNvPr>
              <p14:cNvContentPartPr/>
              <p14:nvPr/>
            </p14:nvContentPartPr>
            <p14:xfrm>
              <a:off x="5852088" y="4901040"/>
              <a:ext cx="3241800" cy="37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2D68A67-22B0-3AD5-9A46-7BAE6407E57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98088" y="4793040"/>
                <a:ext cx="334944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32EFE3-24D4-685E-32A3-10849BE91BE7}"/>
                  </a:ext>
                </a:extLst>
              </p14:cNvPr>
              <p14:cNvContentPartPr/>
              <p14:nvPr/>
            </p14:nvContentPartPr>
            <p14:xfrm>
              <a:off x="4480128" y="5477040"/>
              <a:ext cx="1789920" cy="37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32EFE3-24D4-685E-32A3-10849BE91BE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26488" y="5369400"/>
                <a:ext cx="189756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2660FF4-52D2-49AD-F9A0-3FF37E7E8337}"/>
                  </a:ext>
                </a:extLst>
              </p14:cNvPr>
              <p14:cNvContentPartPr/>
              <p14:nvPr/>
            </p14:nvContentPartPr>
            <p14:xfrm>
              <a:off x="9775008" y="5485680"/>
              <a:ext cx="1634040" cy="39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2660FF4-52D2-49AD-F9A0-3FF37E7E833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721008" y="5378040"/>
                <a:ext cx="174168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1DDC01-4059-768E-2316-8F22C702C412}"/>
                  </a:ext>
                </a:extLst>
              </p14:cNvPr>
              <p14:cNvContentPartPr/>
              <p14:nvPr/>
            </p14:nvContentPartPr>
            <p14:xfrm>
              <a:off x="5843088" y="6042960"/>
              <a:ext cx="4385160" cy="37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1DDC01-4059-768E-2316-8F22C702C41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89088" y="5935320"/>
                <a:ext cx="449280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571922E-D587-9C14-8880-99E6AD7B3F9E}"/>
                  </a:ext>
                </a:extLst>
              </p14:cNvPr>
              <p14:cNvContentPartPr/>
              <p14:nvPr/>
            </p14:nvContentPartPr>
            <p14:xfrm>
              <a:off x="12993408" y="5367600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571922E-D587-9C14-8880-99E6AD7B3F9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939768" y="5259600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5037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3aa83d5cae_0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Merle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5" name="Google Shape;215;g23aa83d5cae_0_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2013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55-year-old  woman Merle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Well woman check with GP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No falls or fractures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Menopause @ 51 </a:t>
            </a:r>
            <a:r>
              <a:rPr lang="en-US" dirty="0" err="1"/>
              <a:t>yrs</a:t>
            </a:r>
            <a:r>
              <a:rPr lang="en-US" dirty="0"/>
              <a:t> short trial of HRT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Slender build BMI 21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Runner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Melanoma 15 years prior </a:t>
            </a:r>
            <a:endParaRPr dirty="0"/>
          </a:p>
        </p:txBody>
      </p:sp>
      <p:pic>
        <p:nvPicPr>
          <p:cNvPr id="216" name="Google Shape;216;g23aa83d5cae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0" y="2024975"/>
            <a:ext cx="3184575" cy="415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body" idx="1"/>
          </p:nvPr>
        </p:nvSpPr>
        <p:spPr>
          <a:xfrm>
            <a:off x="542260" y="1935125"/>
            <a:ext cx="9748284" cy="414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800" dirty="0">
              <a:latin typeface="Gill Sans Nova" panose="020B0602020104020203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400" dirty="0">
                <a:latin typeface="Gill Sans Nova" panose="020B0602020104020203" pitchFamily="34" charset="0"/>
              </a:rPr>
              <a:t>BOP FLS since 1</a:t>
            </a:r>
            <a:r>
              <a:rPr lang="en-US" sz="2400" baseline="30000" dirty="0">
                <a:latin typeface="Gill Sans Nova" panose="020B0602020104020203" pitchFamily="34" charset="0"/>
              </a:rPr>
              <a:t>st</a:t>
            </a:r>
            <a:r>
              <a:rPr lang="en-US" sz="2400" dirty="0">
                <a:latin typeface="Gill Sans Nova" panose="020B0602020104020203" pitchFamily="34" charset="0"/>
              </a:rPr>
              <a:t> July 2022 assessed 164 patients with vertebral fractures meeting our criteria.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US" sz="2400" dirty="0">
              <a:latin typeface="Gill Sans Nova" panose="020B0602020104020203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400" dirty="0">
                <a:latin typeface="Gill Sans Nova" panose="020B0602020104020203" pitchFamily="34" charset="0"/>
              </a:rPr>
              <a:t>Plenty to choose from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US" sz="2400" dirty="0">
              <a:latin typeface="Gill Sans Nova" panose="020B0602020104020203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400" dirty="0">
                <a:latin typeface="Gill Sans Nova" panose="020B0602020104020203" pitchFamily="34" charset="0"/>
              </a:rPr>
              <a:t>Look at two case studies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lang="en-US" sz="1800" dirty="0">
              <a:latin typeface="Gill Sans Nova" panose="020B0602020104020203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800" dirty="0">
              <a:latin typeface="Gill Sans Nova" panose="020B0602020104020203" pitchFamily="34" charset="0"/>
            </a:endParaRPr>
          </a:p>
        </p:txBody>
      </p:sp>
      <p:pic>
        <p:nvPicPr>
          <p:cNvPr id="163" name="Google Shape;163;p2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"/>
          <p:cNvSpPr txBox="1">
            <a:spLocks noGrp="1"/>
          </p:cNvSpPr>
          <p:nvPr>
            <p:ph type="title"/>
          </p:nvPr>
        </p:nvSpPr>
        <p:spPr>
          <a:xfrm>
            <a:off x="4529470" y="531793"/>
            <a:ext cx="68243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Background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65" name="Google Shape;165;p2" descr="Graphical user interfac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0691" y="5871449"/>
            <a:ext cx="2752725" cy="76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899" y="5954423"/>
            <a:ext cx="209550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59323" y="5693675"/>
            <a:ext cx="2095500" cy="1178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3aa83d5cae_0_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BMD RESULTS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2" name="Google Shape;222;g23aa83d5cae_0_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3" name="Google Shape;223;g23aa83d5cae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225" y="1825625"/>
            <a:ext cx="10071650" cy="4936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3c71790df8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DXA report what should we do?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9" name="Google Shape;229;g23c71790df8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230" name="Google Shape;230;g23c71790df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125" y="2205050"/>
            <a:ext cx="9796075" cy="340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3aa83d5cae_0_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Fast Forward to 2021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6" name="Google Shape;236;g23aa83d5cae_0_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No treatment discussed or commenced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No DXA follow up arranged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Patient states she was “unaware of the significance of her results and what the long term outcome could be”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Merle now  aged 63 years old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Mid 2021 she developed severe debilitating back pain				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Unable to go running or walking 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Quality of life diminished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Repeat DXA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Orthopaedic Surgeon told her she had the bones of and 80 year old woman</a:t>
            </a:r>
            <a:endParaRPr sz="2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7" name="Google Shape;237;g23aa83d5cae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8350" y="3131275"/>
            <a:ext cx="2966426" cy="372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3aa83d5cae_0_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Updated DXA</a:t>
            </a:r>
            <a:r>
              <a:rPr lang="en-US"/>
              <a:t> </a:t>
            </a:r>
            <a:endParaRPr/>
          </a:p>
        </p:txBody>
      </p:sp>
      <p:sp>
        <p:nvSpPr>
          <p:cNvPr id="243" name="Google Shape;243;g23aa83d5cae_0_26"/>
          <p:cNvSpPr txBox="1">
            <a:spLocks noGrp="1"/>
          </p:cNvSpPr>
          <p:nvPr>
            <p:ph type="body" idx="1"/>
          </p:nvPr>
        </p:nvSpPr>
        <p:spPr>
          <a:xfrm>
            <a:off x="838200" y="1915375"/>
            <a:ext cx="10515600" cy="426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                                                               </a:t>
            </a:r>
            <a:endParaRPr/>
          </a:p>
        </p:txBody>
      </p:sp>
      <p:pic>
        <p:nvPicPr>
          <p:cNvPr id="244" name="Google Shape;244;g23aa83d5cae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975" y="1915375"/>
            <a:ext cx="10972800" cy="561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3e44ae607a_0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What should we do now?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0" name="Google Shape;250;g23e44ae607a_0_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Refer to Endocrinologist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Screening blood tests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Treatment options	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Teriparatide?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Bisphosphonates?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g23e44ae607a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288" y="1825625"/>
            <a:ext cx="4602337" cy="503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3c71790df8_0_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Where do we want to end up?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57" name="Google Shape;257;g23c71790df8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1875" y="1938050"/>
            <a:ext cx="4731500" cy="47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23c71790df8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1675" y="1938050"/>
            <a:ext cx="3333750" cy="501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23c71790df8_0_10"/>
          <p:cNvSpPr txBox="1"/>
          <p:nvPr/>
        </p:nvSpPr>
        <p:spPr>
          <a:xfrm>
            <a:off x="4910700" y="3021225"/>
            <a:ext cx="22149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latin typeface="Calibri"/>
                <a:ea typeface="Calibri"/>
                <a:cs typeface="Calibri"/>
                <a:sym typeface="Calibri"/>
              </a:rPr>
              <a:t>V</a:t>
            </a:r>
            <a:endParaRPr sz="5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2a677ce7e_0_10"/>
          <p:cNvSpPr txBox="1">
            <a:spLocks noGrp="1"/>
          </p:cNvSpPr>
          <p:nvPr>
            <p:ph type="body" idx="1"/>
          </p:nvPr>
        </p:nvSpPr>
        <p:spPr>
          <a:xfrm>
            <a:off x="485422" y="1955026"/>
            <a:ext cx="9748200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2000" dirty="0">
              <a:latin typeface="Gill Sans Nova" panose="020B0602020104020203" pitchFamily="34" charset="0"/>
            </a:endParaRPr>
          </a:p>
        </p:txBody>
      </p:sp>
      <p:pic>
        <p:nvPicPr>
          <p:cNvPr id="173" name="Google Shape;173;g122a677ce7e_0_10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122a677ce7e_0_10"/>
          <p:cNvSpPr txBox="1">
            <a:spLocks noGrp="1"/>
          </p:cNvSpPr>
          <p:nvPr>
            <p:ph type="title"/>
          </p:nvPr>
        </p:nvSpPr>
        <p:spPr>
          <a:xfrm>
            <a:off x="4529470" y="531793"/>
            <a:ext cx="682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Vertebra anatomy 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2" name="Picture 4" descr="http://neuros.net/wp-content/uploads/osteoporosis_steps_en.gif">
            <a:hlinkClick r:id="rId4"/>
            <a:extLst>
              <a:ext uri="{FF2B5EF4-FFF2-40B4-BE49-F238E27FC236}">
                <a16:creationId xmlns:a16="http://schemas.microsoft.com/office/drawing/2014/main" id="{14A3A15E-809A-CFE3-DC4A-0672F9A4B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2" y="1976518"/>
            <a:ext cx="8164802" cy="418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2a677ce7e_0_20"/>
          <p:cNvSpPr txBox="1">
            <a:spLocks noGrp="1"/>
          </p:cNvSpPr>
          <p:nvPr>
            <p:ph type="body" idx="1"/>
          </p:nvPr>
        </p:nvSpPr>
        <p:spPr>
          <a:xfrm>
            <a:off x="542260" y="1935125"/>
            <a:ext cx="9748200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NZ" sz="2400" dirty="0">
                <a:latin typeface="Gill Sans Nova" panose="020B0602020104020203" pitchFamily="34" charset="0"/>
              </a:rPr>
              <a:t>Admitted to medical ward- Male, Māori, 52yrs, had seizure, c/o back pain, CT Scan showed # T6,T8. </a:t>
            </a:r>
          </a:p>
          <a:p>
            <a:r>
              <a:rPr lang="en-NZ" sz="2400" dirty="0">
                <a:latin typeface="Gill Sans Nova" panose="020B0602020104020203" pitchFamily="34" charset="0"/>
              </a:rPr>
              <a:t>Previous old # T7, Smoker both cigarettes and cannabis, alcohol abuse. Poor diet. </a:t>
            </a:r>
          </a:p>
          <a:p>
            <a:r>
              <a:rPr lang="en-NZ" sz="2400" dirty="0">
                <a:latin typeface="Gill Sans Nova" panose="020B0602020104020203" pitchFamily="34" charset="0"/>
              </a:rPr>
              <a:t>(RISK FACTOR AFTER RISK FACTOR)</a:t>
            </a:r>
          </a:p>
          <a:p>
            <a:endParaRPr lang="en-NZ" sz="2400" dirty="0">
              <a:latin typeface="Gill Sans Nova" panose="020B0602020104020203" pitchFamily="34" charset="0"/>
            </a:endParaRPr>
          </a:p>
          <a:p>
            <a:r>
              <a:rPr lang="en-NZ" sz="2400" dirty="0">
                <a:latin typeface="Gill Sans Nova" panose="020B0602020104020203" pitchFamily="34" charset="0"/>
              </a:rPr>
              <a:t>What did FLS do? </a:t>
            </a:r>
          </a:p>
        </p:txBody>
      </p:sp>
      <p:pic>
        <p:nvPicPr>
          <p:cNvPr id="183" name="Google Shape;183;g122a677ce7e_0_20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22a677ce7e_0_20"/>
          <p:cNvSpPr txBox="1">
            <a:spLocks noGrp="1"/>
          </p:cNvSpPr>
          <p:nvPr>
            <p:ph type="title"/>
          </p:nvPr>
        </p:nvSpPr>
        <p:spPr>
          <a:xfrm>
            <a:off x="4529470" y="531793"/>
            <a:ext cx="682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Case Study 1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85" name="Google Shape;185;g122a677ce7e_0_20" descr="Graphical user interfac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0691" y="5871449"/>
            <a:ext cx="2752726" cy="76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22a677ce7e_0_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899" y="5954423"/>
            <a:ext cx="2095499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122a677ce7e_0_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59323" y="5693675"/>
            <a:ext cx="2095501" cy="1178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2a677ce7e_0_10"/>
          <p:cNvSpPr txBox="1">
            <a:spLocks noGrp="1"/>
          </p:cNvSpPr>
          <p:nvPr>
            <p:ph type="body" idx="1"/>
          </p:nvPr>
        </p:nvSpPr>
        <p:spPr>
          <a:xfrm>
            <a:off x="485422" y="1955026"/>
            <a:ext cx="9748200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2000" dirty="0">
              <a:latin typeface="Gill Sans Nova" panose="020B0602020104020203" pitchFamily="34" charset="0"/>
            </a:endParaRPr>
          </a:p>
        </p:txBody>
      </p:sp>
      <p:pic>
        <p:nvPicPr>
          <p:cNvPr id="173" name="Google Shape;173;g122a677ce7e_0_10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2663"/>
            <a:ext cx="12192000" cy="1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122a677ce7e_0_10"/>
          <p:cNvSpPr txBox="1">
            <a:spLocks noGrp="1"/>
          </p:cNvSpPr>
          <p:nvPr>
            <p:ph type="title"/>
          </p:nvPr>
        </p:nvSpPr>
        <p:spPr>
          <a:xfrm>
            <a:off x="4529470" y="531793"/>
            <a:ext cx="682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 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3" name="Picture 2" descr="\\Zulu\Users$\NicolaWa\ReDir\Desktop\vertfx.png">
            <a:extLst>
              <a:ext uri="{FF2B5EF4-FFF2-40B4-BE49-F238E27FC236}">
                <a16:creationId xmlns:a16="http://schemas.microsoft.com/office/drawing/2014/main" id="{3A04D1EC-919F-E26D-B5C6-78FD736CF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871"/>
            <a:ext cx="12192000" cy="68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00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22a677ce7e_0_31"/>
          <p:cNvSpPr txBox="1">
            <a:spLocks noGrp="1"/>
          </p:cNvSpPr>
          <p:nvPr>
            <p:ph type="body" idx="1"/>
          </p:nvPr>
        </p:nvSpPr>
        <p:spPr>
          <a:xfrm>
            <a:off x="542260" y="1935125"/>
            <a:ext cx="9748200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NZ" sz="2400" dirty="0">
                <a:latin typeface="Gill Sans Nova" panose="020B0602020104020203" pitchFamily="34" charset="0"/>
              </a:rPr>
              <a:t>Liaised with GP and patient agreeable to DXA scan </a:t>
            </a:r>
          </a:p>
          <a:p>
            <a:r>
              <a:rPr lang="en-NZ" sz="2400" dirty="0">
                <a:latin typeface="Gill Sans Nova" panose="020B0602020104020203" pitchFamily="34" charset="0"/>
              </a:rPr>
              <a:t>T-score -3.3 in spine </a:t>
            </a:r>
          </a:p>
          <a:p>
            <a:r>
              <a:rPr lang="en-NZ" sz="2400" dirty="0">
                <a:latin typeface="Gill Sans Nova" panose="020B0602020104020203" pitchFamily="34" charset="0"/>
              </a:rPr>
              <a:t>Advised treat with IV Zoledronate, Vit D and calcium tabs </a:t>
            </a:r>
          </a:p>
          <a:p>
            <a:r>
              <a:rPr lang="en-NZ" sz="2400" dirty="0">
                <a:latin typeface="Gill Sans Nova" panose="020B0602020104020203" pitchFamily="34" charset="0"/>
              </a:rPr>
              <a:t>Aware patient could not fund this cost </a:t>
            </a:r>
          </a:p>
          <a:p>
            <a:r>
              <a:rPr lang="en-NZ" sz="2400" dirty="0">
                <a:latin typeface="Gill Sans Nova" panose="020B0602020104020203" pitchFamily="34" charset="0"/>
              </a:rPr>
              <a:t>Discussions with GP and gave to patient for free  </a:t>
            </a:r>
          </a:p>
          <a:p>
            <a:endParaRPr lang="en-NZ" sz="2400" dirty="0">
              <a:latin typeface="Gill Sans Nova" panose="020B0602020104020203" pitchFamily="34" charset="0"/>
            </a:endParaRPr>
          </a:p>
          <a:p>
            <a:r>
              <a:rPr lang="en-NZ" sz="2400" dirty="0">
                <a:latin typeface="Gill Sans Nova" panose="020B0602020104020203" pitchFamily="34" charset="0"/>
              </a:rPr>
              <a:t>Pre- FFR/FLS funding – no follow-up ? If had 3 infusions.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dirty="0"/>
          </a:p>
        </p:txBody>
      </p:sp>
      <p:pic>
        <p:nvPicPr>
          <p:cNvPr id="194" name="Google Shape;194;g122a677ce7e_0_31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22a677ce7e_0_31"/>
          <p:cNvSpPr txBox="1">
            <a:spLocks noGrp="1"/>
          </p:cNvSpPr>
          <p:nvPr>
            <p:ph type="title"/>
          </p:nvPr>
        </p:nvSpPr>
        <p:spPr>
          <a:xfrm>
            <a:off x="4529470" y="531793"/>
            <a:ext cx="682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Case Study 1 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96" name="Google Shape;196;g122a677ce7e_0_31" descr="Graphical user interfac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0691" y="5871449"/>
            <a:ext cx="2752726" cy="76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22a677ce7e_0_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899" y="5954423"/>
            <a:ext cx="2095499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g122a677ce7e_0_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59323" y="5693675"/>
            <a:ext cx="2095501" cy="1178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body" idx="1"/>
          </p:nvPr>
        </p:nvSpPr>
        <p:spPr>
          <a:xfrm>
            <a:off x="542260" y="1935125"/>
            <a:ext cx="9748284" cy="414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200"/>
              <a:t>Two case Studies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200"/>
              <a:t>Two different outcomes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200" b="1"/>
              <a:t>Points to think about:</a:t>
            </a:r>
            <a:endParaRPr sz="22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200"/>
              <a:t>What significance does the information in the DXA report have?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200"/>
              <a:t>How prescriptive does FLS need to be to be effective?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</p:txBody>
      </p:sp>
      <p:pic>
        <p:nvPicPr>
          <p:cNvPr id="163" name="Google Shape;163;p2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"/>
          <p:cNvSpPr txBox="1">
            <a:spLocks noGrp="1"/>
          </p:cNvSpPr>
          <p:nvPr>
            <p:ph type="title"/>
          </p:nvPr>
        </p:nvSpPr>
        <p:spPr>
          <a:xfrm>
            <a:off x="4529470" y="531793"/>
            <a:ext cx="68243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Osteoporosis of Vertebra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5" name="Google Shape;165;p2" descr="Graphical user interfac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0691" y="5871449"/>
            <a:ext cx="2752725" cy="76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899" y="5954423"/>
            <a:ext cx="209550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59323" y="5693675"/>
            <a:ext cx="2095500" cy="1178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g122a677ce7e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125" y="1857500"/>
            <a:ext cx="8667750" cy="47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122a677ce7e_0_10"/>
          <p:cNvSpPr txBox="1">
            <a:spLocks noGrp="1"/>
          </p:cNvSpPr>
          <p:nvPr>
            <p:ph type="body" idx="1"/>
          </p:nvPr>
        </p:nvSpPr>
        <p:spPr>
          <a:xfrm>
            <a:off x="542260" y="1935125"/>
            <a:ext cx="9748200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300" b="1"/>
              <a:t>Rachel</a:t>
            </a:r>
            <a:endParaRPr sz="23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23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300" b="1"/>
              <a:t>60 year old female</a:t>
            </a:r>
            <a:endParaRPr sz="23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2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300" b="1"/>
              <a:t>Well women's check and GP suggested DEXA</a:t>
            </a:r>
            <a:endParaRPr sz="2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23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300" b="1"/>
              <a:t>No Risk Factors for Osteoporosis</a:t>
            </a:r>
            <a:endParaRPr sz="23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23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300" b="1"/>
              <a:t>No Falls or Fractures</a:t>
            </a:r>
            <a:endParaRPr sz="23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23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2300" b="1"/>
              <a:t>BMI 27.7</a:t>
            </a:r>
            <a:endParaRPr sz="23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2300"/>
          </a:p>
        </p:txBody>
      </p:sp>
      <p:pic>
        <p:nvPicPr>
          <p:cNvPr id="174" name="Google Shape;174;g122a677ce7e_0_10" descr="Background patter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1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22a677ce7e_0_10"/>
          <p:cNvSpPr txBox="1">
            <a:spLocks noGrp="1"/>
          </p:cNvSpPr>
          <p:nvPr>
            <p:ph type="title"/>
          </p:nvPr>
        </p:nvSpPr>
        <p:spPr>
          <a:xfrm>
            <a:off x="4529470" y="531793"/>
            <a:ext cx="682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Patient 1 Rachel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6" name="Google Shape;176;g122a677ce7e_0_10" descr="Graphical user interface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00691" y="5871449"/>
            <a:ext cx="2752726" cy="76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122a677ce7e_0_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9899" y="5954423"/>
            <a:ext cx="2095499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22a677ce7e_0_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59323" y="5693675"/>
            <a:ext cx="2095501" cy="1178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22a677ce7e_0_31"/>
          <p:cNvSpPr txBox="1">
            <a:spLocks noGrp="1"/>
          </p:cNvSpPr>
          <p:nvPr>
            <p:ph type="body" idx="1"/>
          </p:nvPr>
        </p:nvSpPr>
        <p:spPr>
          <a:xfrm>
            <a:off x="542260" y="1935125"/>
            <a:ext cx="9748200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</p:txBody>
      </p:sp>
      <p:pic>
        <p:nvPicPr>
          <p:cNvPr id="184" name="Google Shape;184;g122a677ce7e_0_31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81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122a677ce7e_0_31"/>
          <p:cNvSpPr txBox="1">
            <a:spLocks noGrp="1"/>
          </p:cNvSpPr>
          <p:nvPr>
            <p:ph type="title"/>
          </p:nvPr>
        </p:nvSpPr>
        <p:spPr>
          <a:xfrm>
            <a:off x="4529470" y="531793"/>
            <a:ext cx="6824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BMD Results - What should we do?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6" name="Google Shape;186;g122a677ce7e_0_31" descr="Graphical user interface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0691" y="5871449"/>
            <a:ext cx="2752726" cy="76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122a677ce7e_0_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899" y="5954423"/>
            <a:ext cx="2095499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122a677ce7e_0_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59323" y="5693675"/>
            <a:ext cx="2095501" cy="117871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122a677ce7e_0_31"/>
          <p:cNvSpPr txBox="1"/>
          <p:nvPr/>
        </p:nvSpPr>
        <p:spPr>
          <a:xfrm>
            <a:off x="0" y="13009275"/>
            <a:ext cx="10737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457200" algn="l" rtl="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3900"/>
              <a:buFont typeface="Arial"/>
              <a:buNone/>
            </a:pPr>
            <a:endParaRPr sz="3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g122a677ce7e_0_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9450" y="2024075"/>
            <a:ext cx="8399725" cy="366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1502</Words>
  <Application>Microsoft Office PowerPoint</Application>
  <PresentationFormat>Widescreen</PresentationFormat>
  <Paragraphs>162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Avenir</vt:lpstr>
      <vt:lpstr>Calibri</vt:lpstr>
      <vt:lpstr>Gill Sans Nova</vt:lpstr>
      <vt:lpstr>Twentieth Century</vt:lpstr>
      <vt:lpstr>1_Office Theme</vt:lpstr>
      <vt:lpstr>Office Theme</vt:lpstr>
      <vt:lpstr>Fracture Fest 2023 Nicola Ward &amp; Denise MacKenzie  </vt:lpstr>
      <vt:lpstr>Background </vt:lpstr>
      <vt:lpstr>Vertebra anatomy  </vt:lpstr>
      <vt:lpstr>Case Study 1 </vt:lpstr>
      <vt:lpstr>  </vt:lpstr>
      <vt:lpstr>Case Study 1 </vt:lpstr>
      <vt:lpstr>Osteoporosis of Vertebra</vt:lpstr>
      <vt:lpstr>Patient 1 Rachel</vt:lpstr>
      <vt:lpstr>BMD Results - What should we do?</vt:lpstr>
      <vt:lpstr>Disbelief</vt:lpstr>
      <vt:lpstr>DXA Report Recommendation</vt:lpstr>
      <vt:lpstr>Case Study 2 </vt:lpstr>
      <vt:lpstr>PowerPoint Presentation</vt:lpstr>
      <vt:lpstr>Case Study 2 </vt:lpstr>
      <vt:lpstr>Case Study 2 </vt:lpstr>
      <vt:lpstr>Case Study 2 </vt:lpstr>
      <vt:lpstr>Case Study 2 </vt:lpstr>
      <vt:lpstr>Case Study 2 </vt:lpstr>
      <vt:lpstr>Merle</vt:lpstr>
      <vt:lpstr>BMD RESULTS</vt:lpstr>
      <vt:lpstr>DXA report what should we do?</vt:lpstr>
      <vt:lpstr>Fast Forward to 2021</vt:lpstr>
      <vt:lpstr>Updated DXA </vt:lpstr>
      <vt:lpstr>What should we do now?</vt:lpstr>
      <vt:lpstr>Where do we want to end up?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Fracture Fest 2023 Nicola Ward  FFR/HFR Coordinator &amp; FLS BOP </dc:title>
  <dc:creator>Christine Gill</dc:creator>
  <cp:lastModifiedBy>Nicola Ward</cp:lastModifiedBy>
  <cp:revision>2</cp:revision>
  <dcterms:created xsi:type="dcterms:W3CDTF">2022-03-03T22:56:22Z</dcterms:created>
  <dcterms:modified xsi:type="dcterms:W3CDTF">2023-05-04T23:10:24Z</dcterms:modified>
</cp:coreProperties>
</file>