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2" r:id="rId4"/>
    <p:sldId id="260" r:id="rId5"/>
    <p:sldId id="259" r:id="rId6"/>
    <p:sldId id="262" r:id="rId7"/>
    <p:sldId id="261" r:id="rId8"/>
    <p:sldId id="268" r:id="rId9"/>
    <p:sldId id="266" r:id="rId10"/>
    <p:sldId id="265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F54"/>
    <a:srgbClr val="424B6C"/>
    <a:srgbClr val="1A3668"/>
    <a:srgbClr val="7B7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7038A-7322-4C38-ABB1-43ECA8D70BB7}" v="4" dt="2024-05-08T11:35:01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2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8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92A7-FF98-674D-A8CC-027339189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1A789-5D03-CF4C-9EF6-D1B8B2E4C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26984-987D-9F44-A910-95559B59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3CF85-9036-A749-966A-6381139C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6B8E6-A02A-134A-BA2F-30F75517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C7F7-9505-4F49-996D-7B9AE7EC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B2DF6-9F00-7348-A384-FBB1B284D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22D6-3901-9D48-BCCC-9793E5D8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2C4FB-F5AC-224C-9B3A-54D92737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AF316-19D5-AE4E-80AB-CC605843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4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C2D4CA-E31E-AF4D-9F9B-5E378D2DF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39140-A580-2947-8805-9C728007D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85728-2B99-6F4D-BEB5-623D33D2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74EBC-94C2-364B-AA8D-5D0A5458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D75D5-7BD9-AE45-A5E2-E8958206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1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275E-8548-0945-9766-95BF4E169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0" i="0">
                <a:solidFill>
                  <a:schemeClr val="accent1">
                    <a:lumMod val="50000"/>
                  </a:schemeClr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r>
              <a:rPr lang="en-GB" dirty="0"/>
              <a:t>Slide master template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4CBC3-17D7-2248-B400-E75E3BCBA9A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000" b="0" i="0">
                <a:solidFill>
                  <a:schemeClr val="accent1">
                    <a:lumMod val="50000"/>
                  </a:schemeClr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GB" dirty="0"/>
              <a:t>Slide master copy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AF85-9918-E045-A5BB-967DD38B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52164-2550-B245-A813-92C4036E3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29722-CA93-7840-855B-40AFA8A6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A4227E-E81B-0D48-8658-1A41C7F1DFCA}"/>
              </a:ext>
            </a:extLst>
          </p:cNvPr>
          <p:cNvSpPr/>
          <p:nvPr userDrawn="1"/>
        </p:nvSpPr>
        <p:spPr>
          <a:xfrm>
            <a:off x="0" y="1690688"/>
            <a:ext cx="12192000" cy="1250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FCB1FE-4174-EB48-8B17-EFF88FD8671F}"/>
              </a:ext>
            </a:extLst>
          </p:cNvPr>
          <p:cNvSpPr/>
          <p:nvPr userDrawn="1"/>
        </p:nvSpPr>
        <p:spPr>
          <a:xfrm>
            <a:off x="0" y="6204132"/>
            <a:ext cx="12192000" cy="1250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ACB4013-B8EB-D340-88F3-ADD7E8DBF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1131" y="281006"/>
            <a:ext cx="1028030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9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AAF0-C358-9F4B-8C5D-AE98DFD0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974DF-649A-DF40-96F4-5598DE396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8C0C9-79AF-5B48-8B04-24039D92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ED56E-25B5-B64A-A5D8-E62FB999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C0C6C-2B28-0C4B-AB68-32374106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8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76C8-F63C-C347-98D0-D60BDBBC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D5683-893B-E044-8247-6404AE17A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05310-8877-6647-B5F3-2E2ACDB33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452FC-5CCE-BA44-A70B-2154FE23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052DF-7236-7240-8E58-E2D7B4F0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EEF61-719B-1449-A590-3B47F063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4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5A738-A3A4-794E-9721-9B7FAF67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BAB30-765D-3A46-961F-5F6099FF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F2A2E-F454-154D-8454-8004FA7A9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8FA2D-4665-B445-8E05-AA1BCE35F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C59AF-9056-5141-A5CF-88672220E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250A7-ABD3-DF43-BCF4-73EEA80E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E0BFA-4140-E94A-9C74-7519C87E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6316FF-BE7B-6E41-899A-EEB009FB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DF0B2-94AC-9949-9A4B-B4D90016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307A0-FE82-6241-8731-5A9BF022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1D81C-DF94-9B4D-8C63-F4FAEEDD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F5432-BB98-F64F-B02B-94E8F8F5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9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030DF-797D-4C49-96CD-C424F2F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12B7B-4A4C-5C4F-9841-F247EBE3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3F7BA-64AB-8445-A209-9BFF8F03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2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A4C8-1BD8-0743-92E3-80D9EFCF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A24FB-1027-794C-89F6-6D4D3EB35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08D0A-C029-C64C-BB3E-A5481AE88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D618F-3EB2-F845-BA64-10881A7D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276C9-E846-9842-A2CF-2BFB3B4B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F0A20-3E1C-074B-A863-C2AD349B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2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AAD8-A5E7-D04D-B6E3-5972BE78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3439E-9F67-414E-9A04-1CE621386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DEC41-B168-B14D-901E-A70ECE758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D94EE-2C43-E44A-8C4A-7E1EC402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5A1DE-2F9B-2F41-9437-1B38D59E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92956-5F7B-5C4A-8CD2-1C60C124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C931F1-BE9C-2541-A393-2196ABFC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1078C-06F1-4D40-B777-FE71723B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9B2C0-DFF7-EF49-BEA9-B50073AE4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F87E-1D63-F041-8017-A0CA4EA93C9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F91C7-05FE-3B47-8CC1-9B64CD57A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9FA7C-4264-E44E-9F77-4AF32CE22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9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8B0EB0-D254-6A43-BE45-5B75F5F01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047" y="1130722"/>
            <a:ext cx="6457301" cy="207599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Look what you have achieved!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Why your participation in ANZFFR will change lives for the better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7F5F82-8672-BF4D-9AE0-3711CA78CBAC}"/>
              </a:ext>
            </a:extLst>
          </p:cNvPr>
          <p:cNvSpPr/>
          <p:nvPr/>
        </p:nvSpPr>
        <p:spPr>
          <a:xfrm>
            <a:off x="0" y="8819"/>
            <a:ext cx="876822" cy="68403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AAF509-DE47-5342-941D-36B5A7099F22}"/>
              </a:ext>
            </a:extLst>
          </p:cNvPr>
          <p:cNvSpPr/>
          <p:nvPr/>
        </p:nvSpPr>
        <p:spPr>
          <a:xfrm>
            <a:off x="1987463" y="3649967"/>
            <a:ext cx="3348625" cy="95315"/>
          </a:xfrm>
          <a:prstGeom prst="rect">
            <a:avLst/>
          </a:prstGeom>
          <a:solidFill>
            <a:srgbClr val="202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FC29734-8EBC-2349-ADC6-7D5152ED2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050" y="748431"/>
            <a:ext cx="4560381" cy="497884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92419B6-8EB8-E64F-8AA8-488DCC8209F1}"/>
              </a:ext>
            </a:extLst>
          </p:cNvPr>
          <p:cNvSpPr txBox="1">
            <a:spLocks/>
          </p:cNvSpPr>
          <p:nvPr/>
        </p:nvSpPr>
        <p:spPr>
          <a:xfrm>
            <a:off x="1025047" y="4383563"/>
            <a:ext cx="5390367" cy="1999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Frazer Anderson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ANZFFR National Clinical Lead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Whangarei Hospital and Northland District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Whatu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Ora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Tai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Tokerau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Fracture Fest 2024 Christchurch</a:t>
            </a:r>
          </a:p>
        </p:txBody>
      </p:sp>
    </p:spTree>
    <p:extLst>
      <p:ext uri="{BB962C8B-B14F-4D97-AF65-F5344CB8AC3E}">
        <p14:creationId xmlns:p14="http://schemas.microsoft.com/office/powerpoint/2010/main" val="192165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8-C3DF-4A25-8EA6-FDCE449E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ANZFFR – where are we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3FF8-4758-4CE3-A937-50956F16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82" y="1825625"/>
            <a:ext cx="10847550" cy="4351338"/>
          </a:xfrm>
        </p:spPr>
        <p:txBody>
          <a:bodyPr>
            <a:normAutofit/>
          </a:bodyPr>
          <a:lstStyle/>
          <a:p>
            <a:r>
              <a:rPr lang="en-NZ" sz="3200" dirty="0">
                <a:solidFill>
                  <a:srgbClr val="FF0000"/>
                </a:solidFill>
              </a:rPr>
              <a:t>24818</a:t>
            </a:r>
            <a:r>
              <a:rPr lang="en-NZ" sz="2400" dirty="0"/>
              <a:t> patients identified since launch, = crowd for </a:t>
            </a:r>
            <a:r>
              <a:rPr lang="en-NZ" sz="2400" dirty="0" err="1"/>
              <a:t>Wa’s</a:t>
            </a:r>
            <a:r>
              <a:rPr lang="en-NZ" sz="2400" dirty="0"/>
              <a:t> at Mt Smart</a:t>
            </a:r>
          </a:p>
          <a:p>
            <a:r>
              <a:rPr lang="en-NZ" sz="2400" dirty="0"/>
              <a:t>5824 DXAs, 12384 treatment recommended</a:t>
            </a:r>
          </a:p>
          <a:p>
            <a:r>
              <a:rPr lang="en-NZ" sz="2400" b="1" u="sng" dirty="0"/>
              <a:t>11404 on treatment at 52 weeks</a:t>
            </a:r>
          </a:p>
          <a:p>
            <a:endParaRPr lang="en-NZ" sz="2400" b="1" u="sng" dirty="0"/>
          </a:p>
          <a:p>
            <a:r>
              <a:rPr lang="en-NZ" sz="2400" dirty="0"/>
              <a:t>Among patients with 52 week follow-up:</a:t>
            </a:r>
          </a:p>
          <a:p>
            <a:r>
              <a:rPr lang="en-NZ" sz="2400" b="1" dirty="0"/>
              <a:t>11769 recruited</a:t>
            </a:r>
          </a:p>
          <a:p>
            <a:r>
              <a:rPr lang="en-NZ" sz="2400" b="1" u="sng" dirty="0"/>
              <a:t>5716 (48.6%) on treatment at 52 weeks</a:t>
            </a:r>
          </a:p>
          <a:p>
            <a:endParaRPr lang="en-NZ" sz="2400" b="1" u="sng" dirty="0"/>
          </a:p>
          <a:p>
            <a:r>
              <a:rPr lang="en-NZ" sz="2400" b="1" u="sng" dirty="0"/>
              <a:t>Without an FLS, typical rates are 15-20%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9D6B4-2EBD-18EA-7912-4E02704DE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36" y="2538723"/>
            <a:ext cx="5514007" cy="31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1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8-C3DF-4A25-8EA6-FDCE449E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NZ FLS – where are we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3FF8-4758-4CE3-A937-50956F16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4755" cy="4351338"/>
          </a:xfrm>
        </p:spPr>
        <p:txBody>
          <a:bodyPr>
            <a:normAutofit/>
          </a:bodyPr>
          <a:lstStyle/>
          <a:p>
            <a:r>
              <a:rPr lang="en-NZ" sz="2400" dirty="0"/>
              <a:t>Starting to have enough data that we can use NZ baselines to inform standard-setting</a:t>
            </a:r>
          </a:p>
          <a:p>
            <a:r>
              <a:rPr lang="en-NZ" sz="2400" dirty="0"/>
              <a:t>Refracture Tracker coming soon ™</a:t>
            </a:r>
          </a:p>
          <a:p>
            <a:r>
              <a:rPr lang="en-NZ" sz="2400" dirty="0"/>
              <a:t> We will be able to answer questions like “Should we include ankles?”</a:t>
            </a:r>
          </a:p>
          <a:p>
            <a:r>
              <a:rPr lang="en-NZ" sz="2400" dirty="0"/>
              <a:t>The first Annual Report is here to help us improve</a:t>
            </a:r>
          </a:p>
          <a:p>
            <a:r>
              <a:rPr lang="en-NZ" sz="2400" dirty="0"/>
              <a:t>To me, this increasingly feels like a national team not 20 separate teams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B0C22-B2B2-410E-FF76-A4AD4F6D5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73" y="1964739"/>
            <a:ext cx="2476495" cy="380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8-C3DF-4A25-8EA6-FDCE449E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NZ FLS – Risks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3FF8-4758-4CE3-A937-50956F16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1065" cy="4351338"/>
          </a:xfrm>
        </p:spPr>
        <p:txBody>
          <a:bodyPr>
            <a:normAutofit/>
          </a:bodyPr>
          <a:lstStyle/>
          <a:p>
            <a:r>
              <a:rPr lang="en-NZ" sz="2800" dirty="0"/>
              <a:t>Pioneer effect and the “killer bus”</a:t>
            </a:r>
          </a:p>
          <a:p>
            <a:r>
              <a:rPr lang="en-NZ" sz="2800" dirty="0"/>
              <a:t>Funding &amp; politics</a:t>
            </a:r>
          </a:p>
          <a:p>
            <a:r>
              <a:rPr lang="en-NZ" sz="2800" dirty="0"/>
              <a:t>Known unknowns – future fracture risk of index fracture, treatment variation, falls intervention quality, costs of care</a:t>
            </a:r>
          </a:p>
          <a:p>
            <a:r>
              <a:rPr lang="en-NZ" sz="2800" dirty="0" err="1"/>
              <a:t>Unknowables</a:t>
            </a:r>
            <a:r>
              <a:rPr lang="en-NZ" sz="2800" dirty="0"/>
              <a:t> – wonder drugs, AI, civilisation collapses into barbarism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60BE4-B2F3-0FE1-911A-B11959BF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085" y="3528910"/>
            <a:ext cx="4156915" cy="2648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5C5A35-D9FB-A137-B0A6-7FED19709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110" y="1690688"/>
            <a:ext cx="4184889" cy="18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55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8-C3DF-4A25-8EA6-FDCE449E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3FF8-4758-4CE3-A937-50956F16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86950" cy="4351338"/>
          </a:xfrm>
        </p:spPr>
        <p:txBody>
          <a:bodyPr>
            <a:normAutofit lnSpcReduction="10000"/>
          </a:bodyPr>
          <a:lstStyle/>
          <a:p>
            <a:r>
              <a:rPr lang="en-NZ" sz="2400" dirty="0"/>
              <a:t>By international standards, ANZFFR Years 1&amp;2 have been awesome</a:t>
            </a:r>
          </a:p>
          <a:p>
            <a:pPr lvl="1"/>
            <a:r>
              <a:rPr lang="en-NZ" dirty="0">
                <a:cs typeface="Gill Sans Light" panose="020B0302020104020203"/>
              </a:rPr>
              <a:t>Process performance is world-class</a:t>
            </a:r>
          </a:p>
          <a:p>
            <a:pPr lvl="1"/>
            <a:r>
              <a:rPr lang="en-NZ" dirty="0">
                <a:cs typeface="Gill Sans Light" panose="020B0302020104020203"/>
              </a:rPr>
              <a:t>Outcome performance </a:t>
            </a:r>
            <a:r>
              <a:rPr lang="en-NZ" i="1" dirty="0">
                <a:cs typeface="Gill Sans Light" panose="020B0302020104020203"/>
              </a:rPr>
              <a:t>Coming Soon</a:t>
            </a:r>
            <a:r>
              <a:rPr lang="en-NZ" dirty="0">
                <a:cs typeface="Gill Sans Light" panose="020B0302020104020203"/>
              </a:rPr>
              <a:t>™</a:t>
            </a:r>
          </a:p>
          <a:p>
            <a:r>
              <a:rPr lang="en-NZ" sz="2400" dirty="0"/>
              <a:t>Mercedes performance on Toyota money?</a:t>
            </a:r>
          </a:p>
          <a:p>
            <a:r>
              <a:rPr lang="en-NZ" sz="2400" dirty="0"/>
              <a:t>We can all do better and you should use the </a:t>
            </a:r>
            <a:br>
              <a:rPr lang="en-NZ" sz="2400" dirty="0"/>
            </a:br>
            <a:r>
              <a:rPr lang="en-NZ" sz="2400" dirty="0"/>
              <a:t>Annual Report to decide how.</a:t>
            </a:r>
          </a:p>
          <a:p>
            <a:r>
              <a:rPr lang="en-NZ" sz="2400" dirty="0"/>
              <a:t>Showing up system failings is how QI programmes </a:t>
            </a:r>
            <a:br>
              <a:rPr lang="en-NZ" sz="2400" dirty="0"/>
            </a:br>
            <a:r>
              <a:rPr lang="en-NZ" sz="2400" dirty="0"/>
              <a:t>get results</a:t>
            </a:r>
          </a:p>
          <a:p>
            <a:pPr lvl="1"/>
            <a:r>
              <a:rPr lang="en-NZ" dirty="0"/>
              <a:t>Don’t get sad, get angry!</a:t>
            </a:r>
          </a:p>
          <a:p>
            <a:pPr lvl="1"/>
            <a:r>
              <a:rPr lang="en-NZ" dirty="0"/>
              <a:t>Competitive spirit is healthy… up to a point</a:t>
            </a:r>
          </a:p>
          <a:p>
            <a:r>
              <a:rPr lang="en-NZ" sz="2400" dirty="0"/>
              <a:t>Stewart Fleming is a real person!</a:t>
            </a:r>
          </a:p>
          <a:p>
            <a:pPr lvl="1"/>
            <a:endParaRPr lang="en-NZ" dirty="0"/>
          </a:p>
          <a:p>
            <a:endParaRPr lang="en-NZ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4BF72-9787-30ED-EF83-4D38246F8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078" y="2677561"/>
            <a:ext cx="3604572" cy="344453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4FB093-B4C3-36F4-8FE3-F9FAB698BE39}"/>
              </a:ext>
            </a:extLst>
          </p:cNvPr>
          <p:cNvCxnSpPr/>
          <p:nvPr/>
        </p:nvCxnSpPr>
        <p:spPr>
          <a:xfrm flipV="1">
            <a:off x="5886450" y="5286375"/>
            <a:ext cx="2400300" cy="4286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1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8-C3DF-4A25-8EA6-FDCE449E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3FF8-4758-4CE3-A937-50956F16F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For working your… socks off</a:t>
            </a:r>
          </a:p>
          <a:p>
            <a:r>
              <a:rPr lang="en-NZ" sz="3200" dirty="0"/>
              <a:t>For helping to make the ANZFFR better through your feedback</a:t>
            </a:r>
          </a:p>
          <a:p>
            <a:r>
              <a:rPr lang="en-NZ" sz="3200" dirty="0"/>
              <a:t>For keeping your patients front of mind every day</a:t>
            </a:r>
          </a:p>
          <a:p>
            <a:r>
              <a:rPr lang="en-NZ" sz="3200" dirty="0"/>
              <a:t>For being here </a:t>
            </a:r>
            <a:r>
              <a:rPr lang="en-NZ" sz="3200"/>
              <a:t>together today</a:t>
            </a:r>
            <a:endParaRPr lang="en-NZ" sz="32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90478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558EF9-B52C-EDC0-2DD1-BAFD0C061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779"/>
            <a:ext cx="5973231" cy="44857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D1D1-CC60-D041-918B-E2587D056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23948"/>
            <a:ext cx="597323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 celebration of YOUR achievements</a:t>
            </a:r>
          </a:p>
          <a:p>
            <a:r>
              <a:rPr lang="en-US" sz="2400" dirty="0"/>
              <a:t>A clear statement that proper secondary fracture prevention is the new normal</a:t>
            </a:r>
          </a:p>
          <a:p>
            <a:r>
              <a:rPr lang="en-US" sz="2400" dirty="0"/>
              <a:t>A statement of alignment with the goals of ACC and HNZ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Whatu</a:t>
            </a:r>
            <a:r>
              <a:rPr lang="en-US" sz="2400" dirty="0"/>
              <a:t> Ora</a:t>
            </a:r>
          </a:p>
          <a:p>
            <a:r>
              <a:rPr lang="en-US" sz="2400" dirty="0"/>
              <a:t>A stirrer of your competitive spirits</a:t>
            </a:r>
          </a:p>
          <a:p>
            <a:r>
              <a:rPr lang="en-US" sz="2400" dirty="0"/>
              <a:t>A baseline that we can improve on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u="sng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C5B0A9-F97A-0A25-FEDD-D98A48E8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2024 Annual Report</a:t>
            </a:r>
          </a:p>
        </p:txBody>
      </p:sp>
    </p:spTree>
    <p:extLst>
      <p:ext uri="{BB962C8B-B14F-4D97-AF65-F5344CB8AC3E}">
        <p14:creationId xmlns:p14="http://schemas.microsoft.com/office/powerpoint/2010/main" val="333341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D9B4-2CCC-754E-888D-BF25DC941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Registry?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D1D1-CC60-D041-918B-E2587D056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Registry collects routine clinical data which:</a:t>
            </a:r>
          </a:p>
          <a:p>
            <a:pPr lvl="1"/>
            <a:r>
              <a:rPr lang="en-US" dirty="0"/>
              <a:t>Has a proven association with </a:t>
            </a:r>
            <a:r>
              <a:rPr lang="en-US" dirty="0">
                <a:solidFill>
                  <a:srgbClr val="FF0000"/>
                </a:solidFill>
              </a:rPr>
              <a:t>clinical outcome</a:t>
            </a:r>
          </a:p>
          <a:p>
            <a:pPr lvl="1"/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modifiable</a:t>
            </a:r>
            <a:r>
              <a:rPr lang="en-US" dirty="0"/>
              <a:t> by organizational or clinical service development</a:t>
            </a:r>
          </a:p>
          <a:p>
            <a:pPr lvl="1"/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comparable</a:t>
            </a:r>
            <a:r>
              <a:rPr lang="en-US" dirty="0"/>
              <a:t> between participating entities</a:t>
            </a:r>
          </a:p>
          <a:p>
            <a:pPr lvl="1"/>
            <a:r>
              <a:rPr lang="en-US" dirty="0"/>
              <a:t>Can be aggregated, </a:t>
            </a:r>
            <a:r>
              <a:rPr lang="en-US" dirty="0" err="1"/>
              <a:t>analysed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publicly reported</a:t>
            </a:r>
          </a:p>
          <a:p>
            <a:r>
              <a:rPr lang="en-US" dirty="0"/>
              <a:t>Data collection should map to </a:t>
            </a:r>
            <a:r>
              <a:rPr lang="en-US" b="1" dirty="0"/>
              <a:t>Clinical Standards </a:t>
            </a:r>
            <a:r>
              <a:rPr lang="en-US" dirty="0"/>
              <a:t>for the region / country</a:t>
            </a:r>
          </a:p>
          <a:p>
            <a:r>
              <a:rPr lang="en-US" dirty="0"/>
              <a:t>Participation in a Registry should be as </a:t>
            </a:r>
            <a:r>
              <a:rPr lang="en-US" dirty="0">
                <a:solidFill>
                  <a:srgbClr val="FF0000"/>
                </a:solidFill>
              </a:rPr>
              <a:t>inclusive</a:t>
            </a:r>
            <a:r>
              <a:rPr lang="en-US" dirty="0"/>
              <a:t> as possible</a:t>
            </a:r>
          </a:p>
          <a:p>
            <a:r>
              <a:rPr lang="en-US" dirty="0"/>
              <a:t>There must be organizational buy-in to service change based on results</a:t>
            </a:r>
          </a:p>
          <a:p>
            <a:r>
              <a:rPr lang="en-US" u="sng" dirty="0"/>
              <a:t>Cost of participation must be less than feasible gain</a:t>
            </a:r>
          </a:p>
        </p:txBody>
      </p:sp>
    </p:spTree>
    <p:extLst>
      <p:ext uri="{BB962C8B-B14F-4D97-AF65-F5344CB8AC3E}">
        <p14:creationId xmlns:p14="http://schemas.microsoft.com/office/powerpoint/2010/main" val="424725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8-C3DF-4A25-8EA6-FDCE449E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brief history of fracture registries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3FF8-4758-4CE3-A937-50956F16F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Sweden 1988</a:t>
            </a:r>
          </a:p>
          <a:p>
            <a:r>
              <a:rPr lang="en-NZ" sz="2400" dirty="0"/>
              <a:t>Scottish Hip Fracture Audit 1993-2010 (intermittent)</a:t>
            </a:r>
          </a:p>
          <a:p>
            <a:r>
              <a:rPr lang="en-NZ" sz="2400" dirty="0"/>
              <a:t>Fragility Fracture Network 2001 (5 European cities – intermittent)</a:t>
            </a:r>
          </a:p>
          <a:p>
            <a:r>
              <a:rPr lang="en-NZ" sz="2800" b="1" dirty="0"/>
              <a:t>UK NHFD 2007 – the Mother of all Fracture Registries</a:t>
            </a:r>
          </a:p>
          <a:p>
            <a:r>
              <a:rPr lang="en-NZ" sz="2400" dirty="0"/>
              <a:t>ANZ-HFR 2016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075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BC0-F990-4C19-A615-60EBDAFF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i="1" dirty="0"/>
              <a:t>Participation</a:t>
            </a:r>
            <a:r>
              <a:rPr lang="en-NZ" dirty="0"/>
              <a:t> in ANY registry improves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1DC-7163-4978-9668-FE96F5D0D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Australian Commission on Safety and Quality in Healthcare 2016</a:t>
            </a:r>
          </a:p>
          <a:p>
            <a:r>
              <a:rPr lang="en-NZ" sz="2400" dirty="0"/>
              <a:t>Commissioned study by Health Outcomes Australia / Monash University</a:t>
            </a:r>
          </a:p>
          <a:p>
            <a:r>
              <a:rPr lang="en-NZ" sz="2400" dirty="0"/>
              <a:t>Cost-effectiveness analysis ONLY i.e. excludes </a:t>
            </a:r>
            <a:r>
              <a:rPr lang="en-NZ" sz="2400" u="sng" dirty="0"/>
              <a:t>non-financial clinical gains</a:t>
            </a:r>
          </a:p>
          <a:p>
            <a:pPr lvl="1"/>
            <a:r>
              <a:rPr lang="en-NZ" dirty="0"/>
              <a:t>Prostate cancer: 2:1 – margins, overtreatment</a:t>
            </a:r>
          </a:p>
          <a:p>
            <a:pPr lvl="1"/>
            <a:r>
              <a:rPr lang="en-NZ" dirty="0"/>
              <a:t>Trauma: 	6:1 – mortality, LOS</a:t>
            </a:r>
          </a:p>
          <a:p>
            <a:pPr lvl="1"/>
            <a:r>
              <a:rPr lang="en-NZ" dirty="0"/>
              <a:t>Intensive Care: 4:1 – ICU mortality, LOS</a:t>
            </a:r>
          </a:p>
          <a:p>
            <a:pPr lvl="1"/>
            <a:r>
              <a:rPr lang="en-NZ" dirty="0"/>
              <a:t>Dialysis/ Transplantation: 7:1 – dialysis mortality, transplant loss, peritonitis</a:t>
            </a:r>
          </a:p>
          <a:p>
            <a:pPr lvl="1"/>
            <a:r>
              <a:rPr lang="en-NZ" dirty="0"/>
              <a:t>Joint replacements: 5:1 – joint revisions, flawed designs</a:t>
            </a:r>
          </a:p>
        </p:txBody>
      </p:sp>
    </p:spTree>
    <p:extLst>
      <p:ext uri="{BB962C8B-B14F-4D97-AF65-F5344CB8AC3E}">
        <p14:creationId xmlns:p14="http://schemas.microsoft.com/office/powerpoint/2010/main" val="11593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8-C3DF-4A25-8EA6-FDCE449E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4" y="629266"/>
            <a:ext cx="5108867" cy="1622321"/>
          </a:xfrm>
        </p:spPr>
        <p:txBody>
          <a:bodyPr>
            <a:normAutofit/>
          </a:bodyPr>
          <a:lstStyle/>
          <a:p>
            <a:r>
              <a:rPr lang="en-NZ" dirty="0"/>
              <a:t>NHFD reduced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3FF8-4758-4CE3-A937-50956F16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NZ" sz="2400" dirty="0" err="1"/>
              <a:t>Neuburger</a:t>
            </a:r>
            <a:r>
              <a:rPr lang="en-NZ" sz="2400" dirty="0"/>
              <a:t> et al, Med Care 2015</a:t>
            </a:r>
          </a:p>
          <a:p>
            <a:r>
              <a:rPr lang="en-NZ" sz="2400" dirty="0"/>
              <a:t>Before-After NHFD comparison 2003-07 vs. 2007-11</a:t>
            </a:r>
          </a:p>
          <a:p>
            <a:r>
              <a:rPr lang="en-NZ" sz="2400" dirty="0"/>
              <a:t>30-day Mortality fell from 11.5 - 10.9% in first period vs 10.9 - 8.5% in second</a:t>
            </a:r>
          </a:p>
          <a:p>
            <a:r>
              <a:rPr lang="en-NZ" sz="2400" dirty="0"/>
              <a:t>Wise in BMJ 2015 estimated 1000 lives saved in 5 years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5A626-7991-047F-541D-B8BD4A14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1923305"/>
            <a:ext cx="4475531" cy="30081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4050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BC0-F990-4C19-A615-60EBDAFF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Improved </a:t>
            </a:r>
            <a:r>
              <a:rPr lang="en-NZ" i="1" dirty="0"/>
              <a:t>performance</a:t>
            </a:r>
            <a:r>
              <a:rPr lang="en-NZ" dirty="0"/>
              <a:t> changes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1DC-7163-4978-9668-FE96F5D0D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Farrow et al, Quality of Care in Hip Fracture Patients, JBJS 2018</a:t>
            </a:r>
          </a:p>
          <a:p>
            <a:r>
              <a:rPr lang="en-NZ" dirty="0"/>
              <a:t>Scottish National Hip Fracture Audit, ~5 years after national launch</a:t>
            </a:r>
          </a:p>
          <a:p>
            <a:r>
              <a:rPr lang="en-NZ" dirty="0"/>
              <a:t>Care standards from Blue Book (BOA/BGS) – 12 assessed</a:t>
            </a:r>
          </a:p>
          <a:p>
            <a:r>
              <a:rPr lang="en-NZ" dirty="0"/>
              <a:t>Adherence grouped as low (1-4), medium (5-6) or high (&gt;7)</a:t>
            </a:r>
          </a:p>
          <a:p>
            <a:r>
              <a:rPr lang="en-NZ" b="1" dirty="0">
                <a:solidFill>
                  <a:srgbClr val="FF0000"/>
                </a:solidFill>
              </a:rPr>
              <a:t>Major differences in 30-day &amp; 120-day mortality, acute LOS and destination</a:t>
            </a:r>
            <a:r>
              <a:rPr lang="en-NZ" dirty="0"/>
              <a:t> (all p&lt;0.002) when comparing low-performers with medium + high:</a:t>
            </a:r>
          </a:p>
          <a:p>
            <a:pPr lvl="1"/>
            <a:r>
              <a:rPr lang="en-NZ" dirty="0"/>
              <a:t>OR 3.6 for 30-day mortality</a:t>
            </a:r>
          </a:p>
          <a:p>
            <a:pPr lvl="1"/>
            <a:r>
              <a:rPr lang="en-NZ" dirty="0"/>
              <a:t>OR 2.0 for 120-day mortality</a:t>
            </a:r>
          </a:p>
          <a:p>
            <a:pPr lvl="1"/>
            <a:r>
              <a:rPr lang="en-NZ" dirty="0"/>
              <a:t>OR 0.6 for acute LOS &lt; median</a:t>
            </a:r>
          </a:p>
          <a:p>
            <a:pPr lvl="1"/>
            <a:r>
              <a:rPr lang="en-NZ" dirty="0"/>
              <a:t>OR 1.6 for destination not home or previous RH</a:t>
            </a:r>
          </a:p>
        </p:txBody>
      </p:sp>
    </p:spTree>
    <p:extLst>
      <p:ext uri="{BB962C8B-B14F-4D97-AF65-F5344CB8AC3E}">
        <p14:creationId xmlns:p14="http://schemas.microsoft.com/office/powerpoint/2010/main" val="23914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BC0-F990-4C19-A615-60EBDAFF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i="1" dirty="0"/>
              <a:t>Improved</a:t>
            </a:r>
            <a:r>
              <a:rPr lang="en-NZ" dirty="0"/>
              <a:t> is not the same as </a:t>
            </a:r>
            <a:r>
              <a:rPr lang="en-NZ" i="1" dirty="0"/>
              <a:t>perfect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1DC-7163-4978-9668-FE96F5D0D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800" dirty="0"/>
              <a:t>“Perfect is the enemy of good” </a:t>
            </a:r>
          </a:p>
          <a:p>
            <a:pPr lvl="1"/>
            <a:r>
              <a:rPr lang="en-NZ" dirty="0"/>
              <a:t>probably Voltaire, goes back to Aristotle, now hopelessly tainted by management consultants</a:t>
            </a:r>
          </a:p>
          <a:p>
            <a:r>
              <a:rPr lang="en-NZ" sz="2400" dirty="0"/>
              <a:t>In Scottish study, large benefits seen where half the targets were hit</a:t>
            </a:r>
          </a:p>
          <a:p>
            <a:r>
              <a:rPr lang="en-NZ" sz="2400" dirty="0"/>
              <a:t>“Organising to succeed is what brings success” – Jurgen Klopp</a:t>
            </a:r>
          </a:p>
          <a:p>
            <a:r>
              <a:rPr lang="en-NZ" sz="2400" dirty="0"/>
              <a:t>Building a culture where doing the right thing is normal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0732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8-C3DF-4A25-8EA6-FDCE449E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are we trying to achieve?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3FF8-4758-4CE3-A937-50956F16F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800" dirty="0"/>
              <a:t>Eyes on the prize: effective treatment stops fractures</a:t>
            </a:r>
          </a:p>
          <a:p>
            <a:pPr lvl="1"/>
            <a:r>
              <a:rPr lang="en-NZ" sz="2800" dirty="0"/>
              <a:t>Drugs reduce fractures by about half</a:t>
            </a:r>
          </a:p>
          <a:p>
            <a:pPr lvl="1"/>
            <a:r>
              <a:rPr lang="en-NZ" sz="2800" dirty="0"/>
              <a:t>Good falls prevention reduces fractures by 15-30%</a:t>
            </a:r>
          </a:p>
          <a:p>
            <a:r>
              <a:rPr lang="en-NZ" sz="2800" dirty="0"/>
              <a:t>Effective combined intervention gives </a:t>
            </a:r>
            <a:r>
              <a:rPr lang="en-NZ" sz="2800" b="1" dirty="0"/>
              <a:t>~40% </a:t>
            </a:r>
            <a:r>
              <a:rPr lang="en-NZ" sz="2800" dirty="0"/>
              <a:t>total reduction</a:t>
            </a:r>
          </a:p>
          <a:p>
            <a:r>
              <a:rPr lang="en-NZ" sz="2800" dirty="0"/>
              <a:t>Those for no intervention mostly fall into two groups</a:t>
            </a:r>
          </a:p>
          <a:p>
            <a:pPr lvl="1"/>
            <a:r>
              <a:rPr lang="en-NZ" sz="2800" dirty="0"/>
              <a:t>Too well: high survival, few fractures</a:t>
            </a:r>
          </a:p>
          <a:p>
            <a:pPr lvl="1"/>
            <a:r>
              <a:rPr lang="en-NZ" sz="2800" dirty="0"/>
              <a:t>Too frail: terrible survival but &lt;10% fracture-related death</a:t>
            </a:r>
          </a:p>
          <a:p>
            <a:pPr lvl="1"/>
            <a:r>
              <a:rPr lang="en-NZ" sz="2800" u="sng" dirty="0"/>
              <a:t>Neither</a:t>
            </a:r>
            <a:r>
              <a:rPr lang="en-NZ" sz="2800" dirty="0"/>
              <a:t> group should be on treatment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0876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869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Gill Sans</vt:lpstr>
      <vt:lpstr>Gill Sans Light</vt:lpstr>
      <vt:lpstr>Office Theme</vt:lpstr>
      <vt:lpstr>PowerPoint Presentation</vt:lpstr>
      <vt:lpstr>The 2024 Annual Report</vt:lpstr>
      <vt:lpstr>What is a Registry?</vt:lpstr>
      <vt:lpstr>A brief history of fracture registries</vt:lpstr>
      <vt:lpstr>Participation in ANY registry improves outcome</vt:lpstr>
      <vt:lpstr>NHFD reduced mortality</vt:lpstr>
      <vt:lpstr>Improved performance changes outcomes</vt:lpstr>
      <vt:lpstr>Improved is not the same as perfect</vt:lpstr>
      <vt:lpstr>What are we trying to achieve?</vt:lpstr>
      <vt:lpstr>ANZFFR – where are we now?</vt:lpstr>
      <vt:lpstr>NZ FLS – where are we now?</vt:lpstr>
      <vt:lpstr>NZ FLS – Risks </vt:lpstr>
      <vt:lpstr>Takeaways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Mather</dc:creator>
  <cp:lastModifiedBy>Nicola Ward</cp:lastModifiedBy>
  <cp:revision>12</cp:revision>
  <cp:lastPrinted>2022-02-24T04:51:28Z</cp:lastPrinted>
  <dcterms:created xsi:type="dcterms:W3CDTF">2022-02-22T01:21:05Z</dcterms:created>
  <dcterms:modified xsi:type="dcterms:W3CDTF">2024-05-08T18:05:18Z</dcterms:modified>
</cp:coreProperties>
</file>